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Clear Sans" panose="020B0604020202020204" charset="0"/>
      <p:regular r:id="rId14"/>
    </p:embeddedFont>
    <p:embeddedFont>
      <p:font typeface="Clear Sans Bold" panose="020B0604020202020204" charset="0"/>
      <p:regular r:id="rId15"/>
    </p:embeddedFont>
    <p:embeddedFont>
      <p:font typeface="Clear Sans Medium Italics" panose="020B0604020202020204" charset="0"/>
      <p:regular r:id="rId16"/>
    </p:embeddedFont>
    <p:embeddedFont>
      <p:font typeface="Hammersmith One" panose="02010703030501060504" pitchFamily="2" charset="0"/>
      <p:regular r:id="rId17"/>
    </p:embeddedFont>
    <p:embeddedFont>
      <p:font typeface="Open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3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891462"/>
            <a:ext cx="18300430" cy="2412761"/>
          </a:xfrm>
          <a:prstGeom prst="rect">
            <a:avLst/>
          </a:prstGeom>
          <a:solidFill>
            <a:srgbClr val="FFB923"/>
          </a:solidFill>
        </p:spPr>
      </p:sp>
      <p:grpSp>
        <p:nvGrpSpPr>
          <p:cNvPr id="3" name="Group 3"/>
          <p:cNvGrpSpPr/>
          <p:nvPr/>
        </p:nvGrpSpPr>
        <p:grpSpPr>
          <a:xfrm>
            <a:off x="12111172" y="45621"/>
            <a:ext cx="8677295" cy="7845842"/>
            <a:chOff x="0" y="0"/>
            <a:chExt cx="11569726" cy="10461123"/>
          </a:xfrm>
        </p:grpSpPr>
        <p:pic>
          <p:nvPicPr>
            <p:cNvPr id="4" name="Picture 4"/>
            <p:cNvPicPr>
              <a:picLocks noChangeAspect="1"/>
            </p:cNvPicPr>
            <p:nvPr/>
          </p:nvPicPr>
          <p:blipFill>
            <a:blip r:embed="rId2"/>
            <a:srcRect l="17092" r="17092"/>
            <a:stretch>
              <a:fillRect/>
            </a:stretch>
          </p:blipFill>
          <p:spPr>
            <a:xfrm>
              <a:off x="0" y="0"/>
              <a:ext cx="11569726" cy="10461123"/>
            </a:xfrm>
            <a:prstGeom prst="rect">
              <a:avLst/>
            </a:prstGeom>
          </p:spPr>
        </p:pic>
      </p:grpSp>
      <p:grpSp>
        <p:nvGrpSpPr>
          <p:cNvPr id="5" name="Group 5"/>
          <p:cNvGrpSpPr/>
          <p:nvPr/>
        </p:nvGrpSpPr>
        <p:grpSpPr>
          <a:xfrm>
            <a:off x="1028700" y="2252024"/>
            <a:ext cx="8686524" cy="6505277"/>
            <a:chOff x="0" y="57150"/>
            <a:chExt cx="11582032" cy="8673702"/>
          </a:xfrm>
        </p:grpSpPr>
        <p:sp>
          <p:nvSpPr>
            <p:cNvPr id="6" name="Freeform 6"/>
            <p:cNvSpPr/>
            <p:nvPr/>
          </p:nvSpPr>
          <p:spPr>
            <a:xfrm>
              <a:off x="0" y="3837429"/>
              <a:ext cx="11582032" cy="592107"/>
            </a:xfrm>
            <a:custGeom>
              <a:avLst/>
              <a:gdLst/>
              <a:ahLst/>
              <a:cxnLst/>
              <a:rect l="l" t="t" r="r" b="b"/>
              <a:pathLst>
                <a:path w="11582032" h="592107">
                  <a:moveTo>
                    <a:pt x="0" y="0"/>
                  </a:moveTo>
                  <a:lnTo>
                    <a:pt x="11582032" y="0"/>
                  </a:lnTo>
                  <a:lnTo>
                    <a:pt x="11582032" y="592107"/>
                  </a:lnTo>
                  <a:lnTo>
                    <a:pt x="0" y="592107"/>
                  </a:lnTo>
                  <a:lnTo>
                    <a:pt x="0" y="0"/>
                  </a:lnTo>
                  <a:close/>
                </a:path>
              </a:pathLst>
            </a:custGeom>
            <a:blipFill>
              <a:blip r:embed="rId3">
                <a:extLst>
                  <a:ext uri="{96DAC541-7B7A-43D3-8B79-37D633B846F1}">
                    <asvg:svgBlip xmlns:asvg="http://schemas.microsoft.com/office/drawing/2016/SVG/main" r:embed="rId4"/>
                  </a:ext>
                </a:extLst>
              </a:blip>
              <a:stretch>
                <a:fillRect l="-160" t="-416615" b="-1442589"/>
              </a:stretch>
            </a:blipFill>
          </p:spPr>
        </p:sp>
        <p:sp>
          <p:nvSpPr>
            <p:cNvPr id="7" name="TextBox 7"/>
            <p:cNvSpPr txBox="1"/>
            <p:nvPr/>
          </p:nvSpPr>
          <p:spPr>
            <a:xfrm>
              <a:off x="0" y="57150"/>
              <a:ext cx="11582032" cy="3458212"/>
            </a:xfrm>
            <a:prstGeom prst="rect">
              <a:avLst/>
            </a:prstGeom>
          </p:spPr>
          <p:txBody>
            <a:bodyPr lIns="0" tIns="0" rIns="0" bIns="0" rtlCol="0" anchor="t">
              <a:spAutoFit/>
            </a:bodyPr>
            <a:lstStyle/>
            <a:p>
              <a:pPr marL="0" lvl="0" indent="0" algn="ctr">
                <a:lnSpc>
                  <a:spcPts val="6705"/>
                </a:lnSpc>
                <a:spcBef>
                  <a:spcPct val="0"/>
                </a:spcBef>
              </a:pPr>
              <a:r>
                <a:rPr lang="en-US" sz="6000" b="1" spc="-62" dirty="0">
                  <a:solidFill>
                    <a:srgbClr val="000000"/>
                  </a:solidFill>
                  <a:latin typeface="Hammersmith One Bold"/>
                </a:rPr>
                <a:t>    SMART HOSPITAL                   MANAGEMENT SYSTEM               WITH IOT INTEGRATION</a:t>
              </a:r>
            </a:p>
          </p:txBody>
        </p:sp>
        <p:sp>
          <p:nvSpPr>
            <p:cNvPr id="8" name="TextBox 8"/>
            <p:cNvSpPr txBox="1"/>
            <p:nvPr/>
          </p:nvSpPr>
          <p:spPr>
            <a:xfrm>
              <a:off x="0" y="4953151"/>
              <a:ext cx="11582032" cy="3777701"/>
            </a:xfrm>
            <a:prstGeom prst="rect">
              <a:avLst/>
            </a:prstGeom>
          </p:spPr>
          <p:txBody>
            <a:bodyPr lIns="0" tIns="0" rIns="0" bIns="0" rtlCol="0" anchor="t">
              <a:spAutoFit/>
            </a:bodyPr>
            <a:lstStyle/>
            <a:p>
              <a:pPr>
                <a:lnSpc>
                  <a:spcPts val="4414"/>
                </a:lnSpc>
              </a:pPr>
              <a:r>
                <a:rPr lang="en-US" sz="3152" dirty="0">
                  <a:solidFill>
                    <a:srgbClr val="000000"/>
                  </a:solidFill>
                  <a:latin typeface="Clear Sans"/>
                </a:rPr>
                <a:t>U</a:t>
              </a:r>
              <a:r>
                <a:rPr lang="en-US" sz="3152" dirty="0">
                  <a:solidFill>
                    <a:srgbClr val="000000"/>
                  </a:solidFill>
                  <a:latin typeface="Clear Sans Bold"/>
                </a:rPr>
                <a:t>nder the esteemed guidance of</a:t>
              </a:r>
            </a:p>
            <a:p>
              <a:pPr>
                <a:lnSpc>
                  <a:spcPts val="4554"/>
                </a:lnSpc>
              </a:pPr>
              <a:r>
                <a:rPr lang="en-US" sz="3252" dirty="0">
                  <a:solidFill>
                    <a:srgbClr val="000000"/>
                  </a:solidFill>
                  <a:latin typeface="Clear Sans"/>
                </a:rPr>
                <a:t>    Dr. N . Naveen Kumar </a:t>
              </a:r>
              <a:r>
                <a:rPr lang="en-US" sz="1600" dirty="0" err="1">
                  <a:solidFill>
                    <a:srgbClr val="000000"/>
                  </a:solidFill>
                  <a:latin typeface="Clear Sans"/>
                </a:rPr>
                <a:t>M.Tech</a:t>
              </a:r>
              <a:r>
                <a:rPr lang="en-US" sz="1600" dirty="0">
                  <a:solidFill>
                    <a:srgbClr val="000000"/>
                  </a:solidFill>
                  <a:latin typeface="Clear Sans"/>
                </a:rPr>
                <a:t> ,</a:t>
              </a:r>
              <a:endParaRPr lang="en-US" sz="3252" dirty="0">
                <a:solidFill>
                  <a:srgbClr val="000000"/>
                </a:solidFill>
                <a:latin typeface="Clear Sans"/>
              </a:endParaRPr>
            </a:p>
            <a:p>
              <a:pPr>
                <a:lnSpc>
                  <a:spcPts val="4554"/>
                </a:lnSpc>
              </a:pPr>
              <a:r>
                <a:rPr lang="en-US" sz="3252" dirty="0">
                  <a:solidFill>
                    <a:srgbClr val="000000"/>
                  </a:solidFill>
                  <a:latin typeface="Clear Sans"/>
                </a:rPr>
                <a:t>         Assistant Professor</a:t>
              </a:r>
            </a:p>
            <a:p>
              <a:pPr>
                <a:lnSpc>
                  <a:spcPts val="4414"/>
                </a:lnSpc>
              </a:pPr>
              <a:endParaRPr lang="en-US" sz="3252" dirty="0">
                <a:solidFill>
                  <a:srgbClr val="000000"/>
                </a:solidFill>
                <a:latin typeface="Clear Sans"/>
              </a:endParaRPr>
            </a:p>
            <a:p>
              <a:pPr>
                <a:lnSpc>
                  <a:spcPts val="4414"/>
                </a:lnSpc>
              </a:pPr>
              <a:endParaRPr lang="en-US" sz="3252" dirty="0">
                <a:solidFill>
                  <a:srgbClr val="000000"/>
                </a:solidFill>
                <a:latin typeface="Clear Sans"/>
              </a:endParaRPr>
            </a:p>
          </p:txBody>
        </p:sp>
      </p:grpSp>
      <p:sp>
        <p:nvSpPr>
          <p:cNvPr id="9" name="Freeform 9"/>
          <p:cNvSpPr/>
          <p:nvPr/>
        </p:nvSpPr>
        <p:spPr>
          <a:xfrm>
            <a:off x="380695" y="45621"/>
            <a:ext cx="2165501" cy="2209161"/>
          </a:xfrm>
          <a:custGeom>
            <a:avLst/>
            <a:gdLst/>
            <a:ahLst/>
            <a:cxnLst/>
            <a:rect l="l" t="t" r="r" b="b"/>
            <a:pathLst>
              <a:path w="2165501" h="2209161">
                <a:moveTo>
                  <a:pt x="0" y="0"/>
                </a:moveTo>
                <a:lnTo>
                  <a:pt x="2165501" y="0"/>
                </a:lnTo>
                <a:lnTo>
                  <a:pt x="2165501" y="2209160"/>
                </a:lnTo>
                <a:lnTo>
                  <a:pt x="0" y="2209160"/>
                </a:lnTo>
                <a:lnTo>
                  <a:pt x="0" y="0"/>
                </a:lnTo>
                <a:close/>
              </a:path>
            </a:pathLst>
          </a:custGeom>
          <a:blipFill>
            <a:blip r:embed="rId5"/>
            <a:stretch>
              <a:fillRect l="-80420" t="-36360" r="-71069" b="-110159"/>
            </a:stretch>
          </a:blipFill>
        </p:spPr>
      </p:sp>
      <p:sp>
        <p:nvSpPr>
          <p:cNvPr id="10" name="Freeform 10"/>
          <p:cNvSpPr/>
          <p:nvPr/>
        </p:nvSpPr>
        <p:spPr>
          <a:xfrm>
            <a:off x="2368498" y="212192"/>
            <a:ext cx="7541842" cy="1719515"/>
          </a:xfrm>
          <a:custGeom>
            <a:avLst/>
            <a:gdLst/>
            <a:ahLst/>
            <a:cxnLst/>
            <a:rect l="l" t="t" r="r" b="b"/>
            <a:pathLst>
              <a:path w="7541842" h="2209161">
                <a:moveTo>
                  <a:pt x="0" y="0"/>
                </a:moveTo>
                <a:lnTo>
                  <a:pt x="7541842" y="0"/>
                </a:lnTo>
                <a:lnTo>
                  <a:pt x="7541842" y="2209161"/>
                </a:lnTo>
                <a:lnTo>
                  <a:pt x="0" y="2209161"/>
                </a:lnTo>
                <a:lnTo>
                  <a:pt x="0" y="0"/>
                </a:lnTo>
                <a:close/>
              </a:path>
            </a:pathLst>
          </a:custGeom>
          <a:blipFill>
            <a:blip r:embed="rId5"/>
            <a:stretch>
              <a:fillRect l="-5682" t="-209474" b="-51314"/>
            </a:stretch>
          </a:blipFill>
        </p:spPr>
      </p:sp>
      <p:sp>
        <p:nvSpPr>
          <p:cNvPr id="11" name="Freeform 11"/>
          <p:cNvSpPr/>
          <p:nvPr/>
        </p:nvSpPr>
        <p:spPr>
          <a:xfrm>
            <a:off x="9822439" y="290444"/>
            <a:ext cx="2288733" cy="1719514"/>
          </a:xfrm>
          <a:custGeom>
            <a:avLst/>
            <a:gdLst/>
            <a:ahLst/>
            <a:cxnLst/>
            <a:rect l="l" t="t" r="r" b="b"/>
            <a:pathLst>
              <a:path w="2288733" h="1719514">
                <a:moveTo>
                  <a:pt x="0" y="0"/>
                </a:moveTo>
                <a:lnTo>
                  <a:pt x="2288733" y="0"/>
                </a:lnTo>
                <a:lnTo>
                  <a:pt x="2288733" y="1719514"/>
                </a:lnTo>
                <a:lnTo>
                  <a:pt x="0" y="1719514"/>
                </a:lnTo>
                <a:lnTo>
                  <a:pt x="0" y="0"/>
                </a:lnTo>
                <a:close/>
              </a:path>
            </a:pathLst>
          </a:custGeom>
          <a:blipFill>
            <a:blip r:embed="rId6"/>
            <a:stretch>
              <a:fillRect/>
            </a:stretch>
          </a:blipFill>
        </p:spPr>
      </p:sp>
      <p:sp>
        <p:nvSpPr>
          <p:cNvPr id="12" name="TextBox 12"/>
          <p:cNvSpPr txBox="1"/>
          <p:nvPr/>
        </p:nvSpPr>
        <p:spPr>
          <a:xfrm>
            <a:off x="1100288" y="7900987"/>
            <a:ext cx="5341470" cy="2782813"/>
          </a:xfrm>
          <a:prstGeom prst="rect">
            <a:avLst/>
          </a:prstGeom>
        </p:spPr>
        <p:txBody>
          <a:bodyPr lIns="0" tIns="0" rIns="0" bIns="0" rtlCol="0" anchor="t">
            <a:spAutoFit/>
          </a:bodyPr>
          <a:lstStyle/>
          <a:p>
            <a:pPr algn="ctr">
              <a:lnSpc>
                <a:spcPts val="3120"/>
              </a:lnSpc>
            </a:pPr>
            <a:r>
              <a:rPr lang="en-US" sz="2600" dirty="0">
                <a:solidFill>
                  <a:srgbClr val="000000"/>
                </a:solidFill>
                <a:latin typeface="Times New Roman" panose="02020603050405020304" pitchFamily="18" charset="0"/>
                <a:cs typeface="Times New Roman" panose="02020603050405020304" pitchFamily="18" charset="0"/>
              </a:rPr>
              <a:t>BY</a:t>
            </a:r>
          </a:p>
          <a:p>
            <a:pPr algn="ctr">
              <a:lnSpc>
                <a:spcPts val="3120"/>
              </a:lnSpc>
            </a:pPr>
            <a:r>
              <a:rPr lang="en-US" sz="2600" dirty="0" err="1">
                <a:solidFill>
                  <a:srgbClr val="000000"/>
                </a:solidFill>
                <a:latin typeface="Times New Roman" panose="02020603050405020304" pitchFamily="18" charset="0"/>
                <a:cs typeface="Times New Roman" panose="02020603050405020304" pitchFamily="18" charset="0"/>
              </a:rPr>
              <a:t>R.Sujith</a:t>
            </a:r>
            <a:r>
              <a:rPr lang="en-US" sz="2600" dirty="0">
                <a:solidFill>
                  <a:srgbClr val="000000"/>
                </a:solidFill>
                <a:latin typeface="Times New Roman" panose="02020603050405020304" pitchFamily="18" charset="0"/>
                <a:cs typeface="Times New Roman" panose="02020603050405020304" pitchFamily="18" charset="0"/>
              </a:rPr>
              <a:t>                     (202G1A0450)</a:t>
            </a:r>
          </a:p>
          <a:p>
            <a:pPr algn="ctr">
              <a:lnSpc>
                <a:spcPts val="3120"/>
              </a:lnSpc>
            </a:pPr>
            <a:r>
              <a:rPr lang="en-US" sz="2600" dirty="0" err="1">
                <a:solidFill>
                  <a:srgbClr val="000000"/>
                </a:solidFill>
                <a:latin typeface="Times New Roman" panose="02020603050405020304" pitchFamily="18" charset="0"/>
                <a:cs typeface="Times New Roman" panose="02020603050405020304" pitchFamily="18" charset="0"/>
              </a:rPr>
              <a:t>V.Manasa</a:t>
            </a:r>
            <a:r>
              <a:rPr lang="en-US" sz="2600" dirty="0">
                <a:solidFill>
                  <a:srgbClr val="000000"/>
                </a:solidFill>
                <a:latin typeface="Times New Roman" panose="02020603050405020304" pitchFamily="18" charset="0"/>
                <a:cs typeface="Times New Roman" panose="02020603050405020304" pitchFamily="18" charset="0"/>
              </a:rPr>
              <a:t>                  (202G1A0463)</a:t>
            </a:r>
          </a:p>
          <a:p>
            <a:pPr algn="ctr">
              <a:lnSpc>
                <a:spcPts val="3120"/>
              </a:lnSpc>
            </a:pPr>
            <a:r>
              <a:rPr lang="en-US" sz="2600" dirty="0" err="1">
                <a:solidFill>
                  <a:srgbClr val="000000"/>
                </a:solidFill>
                <a:latin typeface="Times New Roman" panose="02020603050405020304" pitchFamily="18" charset="0"/>
                <a:cs typeface="Times New Roman" panose="02020603050405020304" pitchFamily="18" charset="0"/>
              </a:rPr>
              <a:t>N.Tharun</a:t>
            </a:r>
            <a:r>
              <a:rPr lang="en-US" sz="2600" dirty="0">
                <a:solidFill>
                  <a:srgbClr val="000000"/>
                </a:solidFill>
                <a:latin typeface="Times New Roman" panose="02020603050405020304" pitchFamily="18" charset="0"/>
                <a:cs typeface="Times New Roman" panose="02020603050405020304" pitchFamily="18" charset="0"/>
              </a:rPr>
              <a:t>                   (202G1A0444)</a:t>
            </a:r>
          </a:p>
          <a:p>
            <a:pPr algn="ctr">
              <a:lnSpc>
                <a:spcPts val="3120"/>
              </a:lnSpc>
            </a:pPr>
            <a:r>
              <a:rPr lang="en-US" sz="2600" dirty="0" err="1">
                <a:solidFill>
                  <a:srgbClr val="000000"/>
                </a:solidFill>
                <a:latin typeface="Times New Roman" panose="02020603050405020304" pitchFamily="18" charset="0"/>
                <a:cs typeface="Times New Roman" panose="02020603050405020304" pitchFamily="18" charset="0"/>
              </a:rPr>
              <a:t>C.Vamsinath</a:t>
            </a:r>
            <a:r>
              <a:rPr lang="en-US" sz="2600" dirty="0">
                <a:solidFill>
                  <a:srgbClr val="000000"/>
                </a:solidFill>
                <a:latin typeface="Times New Roman" panose="02020603050405020304" pitchFamily="18" charset="0"/>
                <a:cs typeface="Times New Roman" panose="02020603050405020304" pitchFamily="18" charset="0"/>
              </a:rPr>
              <a:t> Reddy  (202G1A0415)</a:t>
            </a:r>
          </a:p>
          <a:p>
            <a:pPr algn="ctr">
              <a:lnSpc>
                <a:spcPts val="3120"/>
              </a:lnSpc>
            </a:pPr>
            <a:r>
              <a:rPr lang="en-US" sz="2600" dirty="0" err="1">
                <a:solidFill>
                  <a:srgbClr val="000000"/>
                </a:solidFill>
                <a:latin typeface="Times New Roman" panose="02020603050405020304" pitchFamily="18" charset="0"/>
                <a:cs typeface="Times New Roman" panose="02020603050405020304" pitchFamily="18" charset="0"/>
              </a:rPr>
              <a:t>K.Ravi</a:t>
            </a:r>
            <a:r>
              <a:rPr lang="en-US" sz="2600" dirty="0">
                <a:solidFill>
                  <a:srgbClr val="000000"/>
                </a:solidFill>
                <a:latin typeface="Times New Roman" panose="02020603050405020304" pitchFamily="18" charset="0"/>
                <a:cs typeface="Times New Roman" panose="02020603050405020304" pitchFamily="18" charset="0"/>
              </a:rPr>
              <a:t> Kiran              (202G1A0427)</a:t>
            </a:r>
          </a:p>
          <a:p>
            <a:pPr>
              <a:lnSpc>
                <a:spcPts val="3120"/>
              </a:lnSpc>
              <a:spcBef>
                <a:spcPct val="0"/>
              </a:spcBef>
            </a:pPr>
            <a:endParaRPr lang="en-US" sz="2600" dirty="0">
              <a:solidFill>
                <a:srgbClr val="000000"/>
              </a:solidFill>
              <a:latin typeface="Clear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grpSp>
        <p:nvGrpSpPr>
          <p:cNvPr id="2" name="Group 2"/>
          <p:cNvGrpSpPr/>
          <p:nvPr/>
        </p:nvGrpSpPr>
        <p:grpSpPr>
          <a:xfrm>
            <a:off x="3393834" y="2710783"/>
            <a:ext cx="11366523" cy="3786440"/>
            <a:chOff x="0" y="-133350"/>
            <a:chExt cx="15155364" cy="5048587"/>
          </a:xfrm>
        </p:grpSpPr>
        <p:sp>
          <p:nvSpPr>
            <p:cNvPr id="3" name="TextBox 3"/>
            <p:cNvSpPr txBox="1"/>
            <p:nvPr/>
          </p:nvSpPr>
          <p:spPr>
            <a:xfrm>
              <a:off x="0" y="3598637"/>
              <a:ext cx="15155364" cy="1316600"/>
            </a:xfrm>
            <a:prstGeom prst="rect">
              <a:avLst/>
            </a:prstGeom>
          </p:spPr>
          <p:txBody>
            <a:bodyPr lIns="0" tIns="0" rIns="0" bIns="0" rtlCol="0" anchor="t">
              <a:spAutoFit/>
            </a:bodyPr>
            <a:lstStyle/>
            <a:p>
              <a:pPr>
                <a:lnSpc>
                  <a:spcPts val="7682"/>
                </a:lnSpc>
              </a:pPr>
              <a:r>
                <a:rPr lang="en-US" sz="5909" dirty="0">
                  <a:solidFill>
                    <a:srgbClr val="FFFFFF"/>
                  </a:solidFill>
                  <a:latin typeface="Hammersmith One"/>
                </a:rPr>
                <a:t>.</a:t>
              </a:r>
            </a:p>
          </p:txBody>
        </p:sp>
        <p:sp>
          <p:nvSpPr>
            <p:cNvPr id="4" name="TextBox 4"/>
            <p:cNvSpPr txBox="1"/>
            <p:nvPr/>
          </p:nvSpPr>
          <p:spPr>
            <a:xfrm>
              <a:off x="0" y="-133350"/>
              <a:ext cx="15155364" cy="3042450"/>
            </a:xfrm>
            <a:prstGeom prst="rect">
              <a:avLst/>
            </a:prstGeom>
          </p:spPr>
          <p:txBody>
            <a:bodyPr lIns="0" tIns="0" rIns="0" bIns="0" rtlCol="0" anchor="t">
              <a:spAutoFit/>
            </a:bodyPr>
            <a:lstStyle/>
            <a:p>
              <a:pPr marL="0" lvl="0" indent="0" algn="l">
                <a:lnSpc>
                  <a:spcPts val="18657"/>
                </a:lnSpc>
                <a:spcBef>
                  <a:spcPct val="0"/>
                </a:spcBef>
              </a:pPr>
              <a:r>
                <a:rPr lang="en-US" sz="14351" spc="-287">
                  <a:solidFill>
                    <a:srgbClr val="FFFFFF"/>
                  </a:solidFill>
                  <a:latin typeface="Hammersmith One"/>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252828"/>
          </a:xfrm>
          <a:prstGeom prst="rect">
            <a:avLst/>
          </a:prstGeom>
          <a:solidFill>
            <a:srgbClr val="FFB923"/>
          </a:solidFill>
        </p:spPr>
      </p:sp>
      <p:grpSp>
        <p:nvGrpSpPr>
          <p:cNvPr id="3" name="Group 3"/>
          <p:cNvGrpSpPr/>
          <p:nvPr/>
        </p:nvGrpSpPr>
        <p:grpSpPr>
          <a:xfrm>
            <a:off x="989888" y="3117384"/>
            <a:ext cx="412670" cy="412670"/>
            <a:chOff x="0" y="0"/>
            <a:chExt cx="550226" cy="550226"/>
          </a:xfrm>
        </p:grpSpPr>
        <p:grpSp>
          <p:nvGrpSpPr>
            <p:cNvPr id="4" name="Group 4"/>
            <p:cNvGrpSpPr/>
            <p:nvPr/>
          </p:nvGrpSpPr>
          <p:grpSpPr>
            <a:xfrm rot="-10800000">
              <a:off x="0" y="0"/>
              <a:ext cx="550226" cy="55022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6" name="Group 6"/>
            <p:cNvGrpSpPr/>
            <p:nvPr/>
          </p:nvGrpSpPr>
          <p:grpSpPr>
            <a:xfrm rot="-10800000">
              <a:off x="201961" y="201961"/>
              <a:ext cx="146304" cy="14630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8" name="Group 8"/>
          <p:cNvGrpSpPr/>
          <p:nvPr/>
        </p:nvGrpSpPr>
        <p:grpSpPr>
          <a:xfrm>
            <a:off x="989888" y="4025192"/>
            <a:ext cx="412670" cy="412670"/>
            <a:chOff x="0" y="0"/>
            <a:chExt cx="550226" cy="550226"/>
          </a:xfrm>
        </p:grpSpPr>
        <p:grpSp>
          <p:nvGrpSpPr>
            <p:cNvPr id="9" name="Group 9"/>
            <p:cNvGrpSpPr/>
            <p:nvPr/>
          </p:nvGrpSpPr>
          <p:grpSpPr>
            <a:xfrm rot="-10800000">
              <a:off x="0" y="0"/>
              <a:ext cx="550226" cy="55022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11" name="Group 11"/>
            <p:cNvGrpSpPr/>
            <p:nvPr/>
          </p:nvGrpSpPr>
          <p:grpSpPr>
            <a:xfrm rot="-10800000">
              <a:off x="201961" y="201961"/>
              <a:ext cx="146304" cy="14630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13" name="Group 13"/>
          <p:cNvGrpSpPr/>
          <p:nvPr/>
        </p:nvGrpSpPr>
        <p:grpSpPr>
          <a:xfrm>
            <a:off x="1028700" y="4970485"/>
            <a:ext cx="412670" cy="412670"/>
            <a:chOff x="0" y="0"/>
            <a:chExt cx="550226" cy="550226"/>
          </a:xfrm>
        </p:grpSpPr>
        <p:grpSp>
          <p:nvGrpSpPr>
            <p:cNvPr id="14" name="Group 14"/>
            <p:cNvGrpSpPr/>
            <p:nvPr/>
          </p:nvGrpSpPr>
          <p:grpSpPr>
            <a:xfrm rot="-10800000">
              <a:off x="0" y="0"/>
              <a:ext cx="550226" cy="550226"/>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16" name="Group 16"/>
            <p:cNvGrpSpPr/>
            <p:nvPr/>
          </p:nvGrpSpPr>
          <p:grpSpPr>
            <a:xfrm rot="-10800000">
              <a:off x="201961" y="201961"/>
              <a:ext cx="146304" cy="146304"/>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18" name="Group 18"/>
          <p:cNvGrpSpPr/>
          <p:nvPr/>
        </p:nvGrpSpPr>
        <p:grpSpPr>
          <a:xfrm>
            <a:off x="1028700" y="5971017"/>
            <a:ext cx="412670" cy="412670"/>
            <a:chOff x="0" y="0"/>
            <a:chExt cx="550226" cy="550226"/>
          </a:xfrm>
        </p:grpSpPr>
        <p:grpSp>
          <p:nvGrpSpPr>
            <p:cNvPr id="19" name="Group 19"/>
            <p:cNvGrpSpPr/>
            <p:nvPr/>
          </p:nvGrpSpPr>
          <p:grpSpPr>
            <a:xfrm rot="-10800000">
              <a:off x="0" y="0"/>
              <a:ext cx="550226" cy="550226"/>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21" name="Group 21"/>
            <p:cNvGrpSpPr/>
            <p:nvPr/>
          </p:nvGrpSpPr>
          <p:grpSpPr>
            <a:xfrm rot="-10800000">
              <a:off x="201961" y="201961"/>
              <a:ext cx="146304" cy="146304"/>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23" name="Group 23"/>
          <p:cNvGrpSpPr/>
          <p:nvPr/>
        </p:nvGrpSpPr>
        <p:grpSpPr>
          <a:xfrm>
            <a:off x="6997484" y="2252828"/>
            <a:ext cx="11290516" cy="8034172"/>
            <a:chOff x="0" y="0"/>
            <a:chExt cx="15054022" cy="10712230"/>
          </a:xfrm>
        </p:grpSpPr>
        <p:pic>
          <p:nvPicPr>
            <p:cNvPr id="24" name="Picture 24"/>
            <p:cNvPicPr>
              <a:picLocks noChangeAspect="1"/>
            </p:cNvPicPr>
            <p:nvPr/>
          </p:nvPicPr>
          <p:blipFill>
            <a:blip r:embed="rId2"/>
            <a:srcRect t="6777" b="6777"/>
            <a:stretch>
              <a:fillRect/>
            </a:stretch>
          </p:blipFill>
          <p:spPr>
            <a:xfrm>
              <a:off x="0" y="0"/>
              <a:ext cx="15054022" cy="10712230"/>
            </a:xfrm>
            <a:prstGeom prst="rect">
              <a:avLst/>
            </a:prstGeom>
          </p:spPr>
        </p:pic>
      </p:grpSp>
      <p:sp>
        <p:nvSpPr>
          <p:cNvPr id="25" name="TextBox 25"/>
          <p:cNvSpPr txBox="1"/>
          <p:nvPr/>
        </p:nvSpPr>
        <p:spPr>
          <a:xfrm>
            <a:off x="1608893" y="541897"/>
            <a:ext cx="7060223" cy="1254760"/>
          </a:xfrm>
          <a:prstGeom prst="rect">
            <a:avLst/>
          </a:prstGeom>
        </p:spPr>
        <p:txBody>
          <a:bodyPr lIns="0" tIns="0" rIns="0" bIns="0" rtlCol="0" anchor="t">
            <a:spAutoFit/>
          </a:bodyPr>
          <a:lstStyle/>
          <a:p>
            <a:pPr marL="0" lvl="0" indent="0">
              <a:lnSpc>
                <a:spcPts val="9679"/>
              </a:lnSpc>
            </a:pPr>
            <a:r>
              <a:rPr lang="en-US" sz="8799">
                <a:solidFill>
                  <a:srgbClr val="000000"/>
                </a:solidFill>
                <a:latin typeface="Open Sans Bold"/>
              </a:rPr>
              <a:t>Agenda</a:t>
            </a:r>
          </a:p>
        </p:txBody>
      </p:sp>
      <p:sp>
        <p:nvSpPr>
          <p:cNvPr id="26" name="TextBox 26"/>
          <p:cNvSpPr txBox="1"/>
          <p:nvPr/>
        </p:nvSpPr>
        <p:spPr>
          <a:xfrm>
            <a:off x="1815228" y="2973403"/>
            <a:ext cx="3596177" cy="522383"/>
          </a:xfrm>
          <a:prstGeom prst="rect">
            <a:avLst/>
          </a:prstGeom>
        </p:spPr>
        <p:txBody>
          <a:bodyPr lIns="0" tIns="0" rIns="0" bIns="0" rtlCol="0" anchor="t">
            <a:spAutoFit/>
          </a:bodyPr>
          <a:lstStyle/>
          <a:p>
            <a:pPr marL="0" lvl="0" indent="0">
              <a:lnSpc>
                <a:spcPts val="4282"/>
              </a:lnSpc>
            </a:pPr>
            <a:r>
              <a:rPr lang="en-US" sz="3058">
                <a:solidFill>
                  <a:srgbClr val="000000"/>
                </a:solidFill>
                <a:latin typeface="Open Sans Bold"/>
              </a:rPr>
              <a:t>Introduction</a:t>
            </a:r>
          </a:p>
        </p:txBody>
      </p:sp>
      <p:sp>
        <p:nvSpPr>
          <p:cNvPr id="27" name="TextBox 27"/>
          <p:cNvSpPr txBox="1"/>
          <p:nvPr/>
        </p:nvSpPr>
        <p:spPr>
          <a:xfrm>
            <a:off x="1815228" y="3941760"/>
            <a:ext cx="5069322" cy="522383"/>
          </a:xfrm>
          <a:prstGeom prst="rect">
            <a:avLst/>
          </a:prstGeom>
        </p:spPr>
        <p:txBody>
          <a:bodyPr lIns="0" tIns="0" rIns="0" bIns="0" rtlCol="0" anchor="t">
            <a:spAutoFit/>
          </a:bodyPr>
          <a:lstStyle/>
          <a:p>
            <a:pPr marL="0" lvl="0" indent="0">
              <a:lnSpc>
                <a:spcPts val="4282"/>
              </a:lnSpc>
            </a:pPr>
            <a:r>
              <a:rPr lang="en-US" sz="3058">
                <a:solidFill>
                  <a:srgbClr val="000000"/>
                </a:solidFill>
                <a:latin typeface="Open Sans Bold"/>
              </a:rPr>
              <a:t>Existing system analysis</a:t>
            </a:r>
          </a:p>
        </p:txBody>
      </p:sp>
      <p:sp>
        <p:nvSpPr>
          <p:cNvPr id="28" name="TextBox 28"/>
          <p:cNvSpPr txBox="1"/>
          <p:nvPr/>
        </p:nvSpPr>
        <p:spPr>
          <a:xfrm>
            <a:off x="1815228" y="4887053"/>
            <a:ext cx="5069322" cy="522383"/>
          </a:xfrm>
          <a:prstGeom prst="rect">
            <a:avLst/>
          </a:prstGeom>
        </p:spPr>
        <p:txBody>
          <a:bodyPr lIns="0" tIns="0" rIns="0" bIns="0" rtlCol="0" anchor="t">
            <a:spAutoFit/>
          </a:bodyPr>
          <a:lstStyle/>
          <a:p>
            <a:pPr marL="0" lvl="0" indent="0">
              <a:lnSpc>
                <a:spcPts val="4282"/>
              </a:lnSpc>
            </a:pPr>
            <a:r>
              <a:rPr lang="en-US" sz="3058">
                <a:solidFill>
                  <a:srgbClr val="000000"/>
                </a:solidFill>
                <a:latin typeface="Open Sans Bold"/>
              </a:rPr>
              <a:t>Proposed methodology</a:t>
            </a:r>
          </a:p>
        </p:txBody>
      </p:sp>
      <p:sp>
        <p:nvSpPr>
          <p:cNvPr id="29" name="TextBox 29"/>
          <p:cNvSpPr txBox="1"/>
          <p:nvPr/>
        </p:nvSpPr>
        <p:spPr>
          <a:xfrm>
            <a:off x="1815228" y="5857111"/>
            <a:ext cx="4792385" cy="522383"/>
          </a:xfrm>
          <a:prstGeom prst="rect">
            <a:avLst/>
          </a:prstGeom>
        </p:spPr>
        <p:txBody>
          <a:bodyPr lIns="0" tIns="0" rIns="0" bIns="0" rtlCol="0" anchor="t">
            <a:spAutoFit/>
          </a:bodyPr>
          <a:lstStyle/>
          <a:p>
            <a:pPr marL="0" lvl="0" indent="0">
              <a:lnSpc>
                <a:spcPts val="4282"/>
              </a:lnSpc>
            </a:pPr>
            <a:r>
              <a:rPr lang="en-US" sz="3058">
                <a:solidFill>
                  <a:srgbClr val="000000"/>
                </a:solidFill>
                <a:latin typeface="Open Sans Bold"/>
              </a:rPr>
              <a:t>Diagramatic analysis</a:t>
            </a:r>
          </a:p>
        </p:txBody>
      </p:sp>
      <p:grpSp>
        <p:nvGrpSpPr>
          <p:cNvPr id="30" name="Group 30"/>
          <p:cNvGrpSpPr/>
          <p:nvPr/>
        </p:nvGrpSpPr>
        <p:grpSpPr>
          <a:xfrm>
            <a:off x="989888" y="6971549"/>
            <a:ext cx="412670" cy="412670"/>
            <a:chOff x="0" y="0"/>
            <a:chExt cx="550226" cy="550226"/>
          </a:xfrm>
        </p:grpSpPr>
        <p:grpSp>
          <p:nvGrpSpPr>
            <p:cNvPr id="31" name="Group 31"/>
            <p:cNvGrpSpPr/>
            <p:nvPr/>
          </p:nvGrpSpPr>
          <p:grpSpPr>
            <a:xfrm rot="-10800000">
              <a:off x="0" y="0"/>
              <a:ext cx="550226" cy="550226"/>
              <a:chOff x="0" y="0"/>
              <a:chExt cx="6350000" cy="6350000"/>
            </a:xfrm>
          </p:grpSpPr>
          <p:sp>
            <p:nvSpPr>
              <p:cNvPr id="32" name="Freeform 3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33" name="Group 33"/>
            <p:cNvGrpSpPr/>
            <p:nvPr/>
          </p:nvGrpSpPr>
          <p:grpSpPr>
            <a:xfrm rot="-10800000">
              <a:off x="201961" y="201961"/>
              <a:ext cx="146304" cy="146304"/>
              <a:chOff x="0" y="0"/>
              <a:chExt cx="6350000" cy="6350000"/>
            </a:xfrm>
          </p:grpSpPr>
          <p:sp>
            <p:nvSpPr>
              <p:cNvPr id="34" name="Freeform 3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id="35" name="TextBox 35"/>
          <p:cNvSpPr txBox="1"/>
          <p:nvPr/>
        </p:nvSpPr>
        <p:spPr>
          <a:xfrm>
            <a:off x="1815228" y="6861867"/>
            <a:ext cx="4792385" cy="522351"/>
          </a:xfrm>
          <a:prstGeom prst="rect">
            <a:avLst/>
          </a:prstGeom>
        </p:spPr>
        <p:txBody>
          <a:bodyPr lIns="0" tIns="0" rIns="0" bIns="0" rtlCol="0" anchor="t">
            <a:spAutoFit/>
          </a:bodyPr>
          <a:lstStyle/>
          <a:p>
            <a:pPr>
              <a:lnSpc>
                <a:spcPts val="4284"/>
              </a:lnSpc>
              <a:spcBef>
                <a:spcPct val="0"/>
              </a:spcBef>
            </a:pPr>
            <a:r>
              <a:rPr lang="en-US" sz="3060">
                <a:solidFill>
                  <a:srgbClr val="000000"/>
                </a:solidFill>
                <a:latin typeface="Clear Sans Bold"/>
              </a:rPr>
              <a:t>Benifits and Limitations</a:t>
            </a:r>
          </a:p>
        </p:txBody>
      </p:sp>
      <p:grpSp>
        <p:nvGrpSpPr>
          <p:cNvPr id="36" name="Group 36"/>
          <p:cNvGrpSpPr/>
          <p:nvPr/>
        </p:nvGrpSpPr>
        <p:grpSpPr>
          <a:xfrm>
            <a:off x="989888" y="7879518"/>
            <a:ext cx="412670" cy="412670"/>
            <a:chOff x="0" y="0"/>
            <a:chExt cx="550226" cy="550226"/>
          </a:xfrm>
        </p:grpSpPr>
        <p:grpSp>
          <p:nvGrpSpPr>
            <p:cNvPr id="37" name="Group 37"/>
            <p:cNvGrpSpPr/>
            <p:nvPr/>
          </p:nvGrpSpPr>
          <p:grpSpPr>
            <a:xfrm rot="-10800000">
              <a:off x="0" y="0"/>
              <a:ext cx="550226" cy="550226"/>
              <a:chOff x="0" y="0"/>
              <a:chExt cx="6350000" cy="6350000"/>
            </a:xfrm>
          </p:grpSpPr>
          <p:sp>
            <p:nvSpPr>
              <p:cNvPr id="38" name="Freeform 3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39" name="Group 39"/>
            <p:cNvGrpSpPr/>
            <p:nvPr/>
          </p:nvGrpSpPr>
          <p:grpSpPr>
            <a:xfrm rot="-10800000">
              <a:off x="201961" y="201961"/>
              <a:ext cx="146304" cy="146304"/>
              <a:chOff x="0" y="0"/>
              <a:chExt cx="6350000" cy="6350000"/>
            </a:xfrm>
          </p:grpSpPr>
          <p:sp>
            <p:nvSpPr>
              <p:cNvPr id="40" name="Freeform 4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id="41" name="TextBox 41"/>
          <p:cNvSpPr txBox="1"/>
          <p:nvPr/>
        </p:nvSpPr>
        <p:spPr>
          <a:xfrm>
            <a:off x="1815228" y="7769837"/>
            <a:ext cx="3883529" cy="522351"/>
          </a:xfrm>
          <a:prstGeom prst="rect">
            <a:avLst/>
          </a:prstGeom>
        </p:spPr>
        <p:txBody>
          <a:bodyPr lIns="0" tIns="0" rIns="0" bIns="0" rtlCol="0" anchor="t">
            <a:spAutoFit/>
          </a:bodyPr>
          <a:lstStyle/>
          <a:p>
            <a:pPr>
              <a:lnSpc>
                <a:spcPts val="4284"/>
              </a:lnSpc>
              <a:spcBef>
                <a:spcPct val="0"/>
              </a:spcBef>
            </a:pPr>
            <a:r>
              <a:rPr lang="en-US" sz="3060">
                <a:solidFill>
                  <a:srgbClr val="000000"/>
                </a:solidFill>
                <a:latin typeface="Clear Sans Bold"/>
              </a:rPr>
              <a:t>Project status</a:t>
            </a:r>
          </a:p>
        </p:txBody>
      </p:sp>
      <p:grpSp>
        <p:nvGrpSpPr>
          <p:cNvPr id="42" name="Group 42"/>
          <p:cNvGrpSpPr/>
          <p:nvPr/>
        </p:nvGrpSpPr>
        <p:grpSpPr>
          <a:xfrm>
            <a:off x="989888" y="8787488"/>
            <a:ext cx="412670" cy="412670"/>
            <a:chOff x="0" y="0"/>
            <a:chExt cx="550226" cy="550226"/>
          </a:xfrm>
        </p:grpSpPr>
        <p:grpSp>
          <p:nvGrpSpPr>
            <p:cNvPr id="43" name="Group 43"/>
            <p:cNvGrpSpPr/>
            <p:nvPr/>
          </p:nvGrpSpPr>
          <p:grpSpPr>
            <a:xfrm rot="-10800000">
              <a:off x="0" y="0"/>
              <a:ext cx="550226" cy="550226"/>
              <a:chOff x="0" y="0"/>
              <a:chExt cx="6350000" cy="6350000"/>
            </a:xfrm>
          </p:grpSpPr>
          <p:sp>
            <p:nvSpPr>
              <p:cNvPr id="44" name="Freeform 4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45" name="Group 45"/>
            <p:cNvGrpSpPr/>
            <p:nvPr/>
          </p:nvGrpSpPr>
          <p:grpSpPr>
            <a:xfrm rot="-10800000">
              <a:off x="201961" y="201961"/>
              <a:ext cx="146304" cy="146304"/>
              <a:chOff x="0" y="0"/>
              <a:chExt cx="6350000" cy="6350000"/>
            </a:xfrm>
          </p:grpSpPr>
          <p:sp>
            <p:nvSpPr>
              <p:cNvPr id="46" name="Freeform 4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id="47" name="TextBox 47"/>
          <p:cNvSpPr txBox="1"/>
          <p:nvPr/>
        </p:nvSpPr>
        <p:spPr>
          <a:xfrm>
            <a:off x="1815228" y="8673188"/>
            <a:ext cx="3883529" cy="522351"/>
          </a:xfrm>
          <a:prstGeom prst="rect">
            <a:avLst/>
          </a:prstGeom>
        </p:spPr>
        <p:txBody>
          <a:bodyPr lIns="0" tIns="0" rIns="0" bIns="0" rtlCol="0" anchor="t">
            <a:spAutoFit/>
          </a:bodyPr>
          <a:lstStyle/>
          <a:p>
            <a:pPr>
              <a:lnSpc>
                <a:spcPts val="4284"/>
              </a:lnSpc>
              <a:spcBef>
                <a:spcPct val="0"/>
              </a:spcBef>
            </a:pPr>
            <a:r>
              <a:rPr lang="en-US" sz="3060">
                <a:solidFill>
                  <a:srgbClr val="000000"/>
                </a:solidFill>
                <a:latin typeface="Clear Sans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045890" cy="10287000"/>
          </a:xfrm>
          <a:prstGeom prst="rect">
            <a:avLst/>
          </a:prstGeom>
          <a:solidFill>
            <a:srgbClr val="FFB923"/>
          </a:solidFill>
        </p:spPr>
      </p:sp>
      <p:grpSp>
        <p:nvGrpSpPr>
          <p:cNvPr id="3" name="Group 3"/>
          <p:cNvGrpSpPr/>
          <p:nvPr/>
        </p:nvGrpSpPr>
        <p:grpSpPr>
          <a:xfrm>
            <a:off x="1028700" y="6641259"/>
            <a:ext cx="4735604" cy="2869405"/>
            <a:chOff x="0" y="0"/>
            <a:chExt cx="6314138" cy="3825873"/>
          </a:xfrm>
        </p:grpSpPr>
        <p:grpSp>
          <p:nvGrpSpPr>
            <p:cNvPr id="4" name="Group 4"/>
            <p:cNvGrpSpPr/>
            <p:nvPr/>
          </p:nvGrpSpPr>
          <p:grpSpPr>
            <a:xfrm>
              <a:off x="0" y="0"/>
              <a:ext cx="6314138" cy="3825873"/>
              <a:chOff x="0" y="0"/>
              <a:chExt cx="3472874" cy="2112749"/>
            </a:xfrm>
          </p:grpSpPr>
          <p:sp>
            <p:nvSpPr>
              <p:cNvPr id="5" name="Freeform 5"/>
              <p:cNvSpPr/>
              <p:nvPr/>
            </p:nvSpPr>
            <p:spPr>
              <a:xfrm>
                <a:off x="0" y="0"/>
                <a:ext cx="3472874" cy="2112749"/>
              </a:xfrm>
              <a:custGeom>
                <a:avLst/>
                <a:gdLst/>
                <a:ahLst/>
                <a:cxnLst/>
                <a:rect l="l" t="t" r="r" b="b"/>
                <a:pathLst>
                  <a:path w="3472874" h="2112749">
                    <a:moveTo>
                      <a:pt x="3348414" y="2112749"/>
                    </a:moveTo>
                    <a:lnTo>
                      <a:pt x="124460" y="2112749"/>
                    </a:lnTo>
                    <a:cubicBezTo>
                      <a:pt x="55880" y="2112749"/>
                      <a:pt x="0" y="2056869"/>
                      <a:pt x="0" y="1988289"/>
                    </a:cubicBezTo>
                    <a:lnTo>
                      <a:pt x="0" y="124460"/>
                    </a:lnTo>
                    <a:cubicBezTo>
                      <a:pt x="0" y="55880"/>
                      <a:pt x="55880" y="0"/>
                      <a:pt x="124460" y="0"/>
                    </a:cubicBezTo>
                    <a:lnTo>
                      <a:pt x="3348414" y="0"/>
                    </a:lnTo>
                    <a:cubicBezTo>
                      <a:pt x="3416994" y="0"/>
                      <a:pt x="3472874" y="55880"/>
                      <a:pt x="3472874" y="124460"/>
                    </a:cubicBezTo>
                    <a:lnTo>
                      <a:pt x="3472874" y="1988289"/>
                    </a:lnTo>
                    <a:cubicBezTo>
                      <a:pt x="3472874" y="2056869"/>
                      <a:pt x="3416994" y="2112749"/>
                      <a:pt x="3348414" y="2112749"/>
                    </a:cubicBezTo>
                    <a:close/>
                  </a:path>
                </a:pathLst>
              </a:custGeom>
              <a:solidFill>
                <a:srgbClr val="FFFFFF"/>
              </a:solidFill>
            </p:spPr>
          </p:sp>
        </p:grpSp>
        <p:sp>
          <p:nvSpPr>
            <p:cNvPr id="6" name="Freeform 6"/>
            <p:cNvSpPr/>
            <p:nvPr/>
          </p:nvSpPr>
          <p:spPr>
            <a:xfrm>
              <a:off x="247015" y="347321"/>
              <a:ext cx="665298" cy="711073"/>
            </a:xfrm>
            <a:custGeom>
              <a:avLst/>
              <a:gdLst/>
              <a:ahLst/>
              <a:cxnLst/>
              <a:rect l="l" t="t" r="r" b="b"/>
              <a:pathLst>
                <a:path w="665298" h="711073">
                  <a:moveTo>
                    <a:pt x="0" y="0"/>
                  </a:moveTo>
                  <a:lnTo>
                    <a:pt x="665297" y="0"/>
                  </a:lnTo>
                  <a:lnTo>
                    <a:pt x="665297" y="711073"/>
                  </a:lnTo>
                  <a:lnTo>
                    <a:pt x="0" y="711073"/>
                  </a:lnTo>
                  <a:lnTo>
                    <a:pt x="0" y="0"/>
                  </a:lnTo>
                  <a:close/>
                </a:path>
              </a:pathLst>
            </a:custGeom>
            <a:blipFill>
              <a:blip r:embed="rId2"/>
              <a:stretch>
                <a:fillRect/>
              </a:stretch>
            </a:blipFill>
          </p:spPr>
        </p:sp>
        <p:sp>
          <p:nvSpPr>
            <p:cNvPr id="7" name="Freeform 7"/>
            <p:cNvSpPr/>
            <p:nvPr/>
          </p:nvSpPr>
          <p:spPr>
            <a:xfrm rot="2700000">
              <a:off x="215468" y="1619048"/>
              <a:ext cx="728391" cy="728391"/>
            </a:xfrm>
            <a:custGeom>
              <a:avLst/>
              <a:gdLst/>
              <a:ahLst/>
              <a:cxnLst/>
              <a:rect l="l" t="t" r="r" b="b"/>
              <a:pathLst>
                <a:path w="728391" h="728391">
                  <a:moveTo>
                    <a:pt x="0" y="0"/>
                  </a:moveTo>
                  <a:lnTo>
                    <a:pt x="728391" y="0"/>
                  </a:lnTo>
                  <a:lnTo>
                    <a:pt x="728391" y="728391"/>
                  </a:lnTo>
                  <a:lnTo>
                    <a:pt x="0" y="7283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234113" y="2853080"/>
              <a:ext cx="4730919" cy="597930"/>
            </a:xfrm>
            <a:prstGeom prst="rect">
              <a:avLst/>
            </a:prstGeom>
          </p:spPr>
          <p:txBody>
            <a:bodyPr lIns="0" tIns="0" rIns="0" bIns="0" rtlCol="0" anchor="t">
              <a:spAutoFit/>
            </a:bodyPr>
            <a:lstStyle/>
            <a:p>
              <a:pPr>
                <a:lnSpc>
                  <a:spcPts val="1868"/>
                </a:lnSpc>
                <a:spcBef>
                  <a:spcPct val="0"/>
                </a:spcBef>
              </a:pPr>
              <a:r>
                <a:rPr lang="en-US" sz="1245">
                  <a:solidFill>
                    <a:srgbClr val="E14927"/>
                  </a:solidFill>
                  <a:latin typeface="Clear Sans Medium Italics"/>
                </a:rPr>
                <a:t>Kindly delete this note after editing this page.  Thank you!</a:t>
              </a:r>
            </a:p>
          </p:txBody>
        </p:sp>
        <p:sp>
          <p:nvSpPr>
            <p:cNvPr id="9" name="TextBox 9"/>
            <p:cNvSpPr txBox="1"/>
            <p:nvPr/>
          </p:nvSpPr>
          <p:spPr>
            <a:xfrm>
              <a:off x="1234113" y="359064"/>
              <a:ext cx="4737770" cy="2098911"/>
            </a:xfrm>
            <a:prstGeom prst="rect">
              <a:avLst/>
            </a:prstGeom>
          </p:spPr>
          <p:txBody>
            <a:bodyPr lIns="0" tIns="0" rIns="0" bIns="0" rtlCol="0" anchor="t">
              <a:spAutoFit/>
            </a:bodyPr>
            <a:lstStyle/>
            <a:p>
              <a:pPr>
                <a:lnSpc>
                  <a:spcPts val="1868"/>
                </a:lnSpc>
              </a:pPr>
              <a:r>
                <a:rPr lang="en-US" sz="1245">
                  <a:solidFill>
                    <a:srgbClr val="000000"/>
                  </a:solidFill>
                  <a:latin typeface="Clear Sans"/>
                </a:rPr>
                <a:t>Tip: Use links to go to a different page inside your presentation. Links work best for pages like this one!</a:t>
              </a:r>
            </a:p>
            <a:p>
              <a:pPr>
                <a:lnSpc>
                  <a:spcPts val="1868"/>
                </a:lnSpc>
              </a:pPr>
              <a:endParaRPr lang="en-US" sz="1245">
                <a:solidFill>
                  <a:srgbClr val="000000"/>
                </a:solidFill>
                <a:latin typeface="Clear Sans"/>
              </a:endParaRPr>
            </a:p>
            <a:p>
              <a:pPr marL="0" lvl="0" indent="0" algn="l">
                <a:lnSpc>
                  <a:spcPts val="1868"/>
                </a:lnSpc>
                <a:spcBef>
                  <a:spcPct val="0"/>
                </a:spcBef>
              </a:pPr>
              <a:r>
                <a:rPr lang="en-US" sz="1245">
                  <a:solidFill>
                    <a:srgbClr val="000000"/>
                  </a:solidFill>
                  <a:latin typeface="Clear Sans"/>
                </a:rPr>
                <a:t>How: Highlight text, click on the link symbol on the toolbar, and select the page in your presentation that you want to connect.</a:t>
              </a:r>
            </a:p>
          </p:txBody>
        </p:sp>
      </p:grpSp>
      <p:sp>
        <p:nvSpPr>
          <p:cNvPr id="10" name="Freeform 10"/>
          <p:cNvSpPr/>
          <p:nvPr/>
        </p:nvSpPr>
        <p:spPr>
          <a:xfrm>
            <a:off x="681351" y="4920332"/>
            <a:ext cx="5767316" cy="4590332"/>
          </a:xfrm>
          <a:custGeom>
            <a:avLst/>
            <a:gdLst/>
            <a:ahLst/>
            <a:cxnLst/>
            <a:rect l="l" t="t" r="r" b="b"/>
            <a:pathLst>
              <a:path w="5767316" h="4590332">
                <a:moveTo>
                  <a:pt x="0" y="0"/>
                </a:moveTo>
                <a:lnTo>
                  <a:pt x="5767316" y="0"/>
                </a:lnTo>
                <a:lnTo>
                  <a:pt x="5767316" y="4590332"/>
                </a:lnTo>
                <a:lnTo>
                  <a:pt x="0" y="4590332"/>
                </a:lnTo>
                <a:lnTo>
                  <a:pt x="0" y="0"/>
                </a:lnTo>
                <a:close/>
              </a:path>
            </a:pathLst>
          </a:custGeom>
          <a:blipFill>
            <a:blip r:embed="rId5"/>
            <a:stretch>
              <a:fillRect l="-12789" r="-12789"/>
            </a:stretch>
          </a:blipFill>
        </p:spPr>
      </p:sp>
      <p:sp>
        <p:nvSpPr>
          <p:cNvPr id="11" name="Freeform 11"/>
          <p:cNvSpPr/>
          <p:nvPr/>
        </p:nvSpPr>
        <p:spPr>
          <a:xfrm>
            <a:off x="7045890" y="0"/>
            <a:ext cx="11242110" cy="10287000"/>
          </a:xfrm>
          <a:custGeom>
            <a:avLst/>
            <a:gdLst/>
            <a:ahLst/>
            <a:cxnLst/>
            <a:rect l="l" t="t" r="r" b="b"/>
            <a:pathLst>
              <a:path w="11242110" h="10287000">
                <a:moveTo>
                  <a:pt x="0" y="0"/>
                </a:moveTo>
                <a:lnTo>
                  <a:pt x="11242110" y="0"/>
                </a:lnTo>
                <a:lnTo>
                  <a:pt x="11242110" y="10287000"/>
                </a:lnTo>
                <a:lnTo>
                  <a:pt x="0" y="10287000"/>
                </a:lnTo>
                <a:lnTo>
                  <a:pt x="0" y="0"/>
                </a:lnTo>
                <a:close/>
              </a:path>
            </a:pathLst>
          </a:custGeom>
          <a:blipFill>
            <a:blip r:embed="rId6">
              <a:alphaModFix amt="18999"/>
            </a:blip>
            <a:stretch>
              <a:fillRect l="-41133" r="-32521"/>
            </a:stretch>
          </a:blipFill>
          <a:ln cap="sq">
            <a:noFill/>
            <a:prstDash val="solid"/>
            <a:miter/>
          </a:ln>
        </p:spPr>
      </p:sp>
      <p:sp>
        <p:nvSpPr>
          <p:cNvPr id="12" name="TextBox 12"/>
          <p:cNvSpPr txBox="1"/>
          <p:nvPr/>
        </p:nvSpPr>
        <p:spPr>
          <a:xfrm>
            <a:off x="7431911" y="971550"/>
            <a:ext cx="10300703" cy="5964582"/>
          </a:xfrm>
          <a:prstGeom prst="rect">
            <a:avLst/>
          </a:prstGeom>
        </p:spPr>
        <p:txBody>
          <a:bodyPr lIns="0" tIns="0" rIns="0" bIns="0" rtlCol="0" anchor="t">
            <a:spAutoFit/>
          </a:bodyPr>
          <a:lstStyle/>
          <a:p>
            <a:pPr lvl="1">
              <a:lnSpc>
                <a:spcPts val="3936"/>
              </a:lnSpc>
            </a:pPr>
            <a:endParaRPr dirty="0"/>
          </a:p>
          <a:p>
            <a:pPr lvl="1">
              <a:lnSpc>
                <a:spcPts val="3936"/>
              </a:lnSpc>
              <a:spcBef>
                <a:spcPct val="0"/>
              </a:spcBef>
            </a:pPr>
            <a:r>
              <a:rPr lang="en-US" sz="2811" dirty="0">
                <a:solidFill>
                  <a:srgbClr val="000000"/>
                </a:solidFill>
                <a:latin typeface="Clear Sans"/>
              </a:rPr>
              <a:t>   An IoT hospital management system integrates RFID tags and sensors to track patient health data. Through RFID technology, patient identification, medical history, and treatment details are stored and accessible via a web-based system. Doctors can securely access and update patient records using a IOT based interface. The system monitors vital signs such as heart rate, blood oxygen levels, and temperature, promoting standardized data management and improving healthcare efficiency. Its primary goals include ensuring data integrity, reducing inconsistencies, and enhancing patient care.</a:t>
            </a:r>
          </a:p>
        </p:txBody>
      </p:sp>
      <p:grpSp>
        <p:nvGrpSpPr>
          <p:cNvPr id="13" name="Group 13"/>
          <p:cNvGrpSpPr/>
          <p:nvPr/>
        </p:nvGrpSpPr>
        <p:grpSpPr>
          <a:xfrm>
            <a:off x="0" y="1488141"/>
            <a:ext cx="7431911" cy="2413581"/>
            <a:chOff x="0" y="-85725"/>
            <a:chExt cx="9909214" cy="3218108"/>
          </a:xfrm>
        </p:grpSpPr>
        <p:sp>
          <p:nvSpPr>
            <p:cNvPr id="14" name="TextBox 14"/>
            <p:cNvSpPr txBox="1"/>
            <p:nvPr/>
          </p:nvSpPr>
          <p:spPr>
            <a:xfrm>
              <a:off x="0" y="2029811"/>
              <a:ext cx="9779374" cy="1102572"/>
            </a:xfrm>
            <a:prstGeom prst="rect">
              <a:avLst/>
            </a:prstGeom>
          </p:spPr>
          <p:txBody>
            <a:bodyPr lIns="0" tIns="0" rIns="0" bIns="0" rtlCol="0" anchor="t">
              <a:spAutoFit/>
            </a:bodyPr>
            <a:lstStyle/>
            <a:p>
              <a:pPr>
                <a:lnSpc>
                  <a:spcPts val="6759"/>
                </a:lnSpc>
              </a:pPr>
              <a:r>
                <a:rPr lang="en-US" sz="5199" dirty="0">
                  <a:solidFill>
                    <a:srgbClr val="FFFFFF"/>
                  </a:solidFill>
                  <a:latin typeface="Hammersmith One"/>
                </a:rPr>
                <a:t>         An Overview</a:t>
              </a:r>
            </a:p>
          </p:txBody>
        </p:sp>
        <p:sp>
          <p:nvSpPr>
            <p:cNvPr id="15" name="TextBox 15"/>
            <p:cNvSpPr txBox="1"/>
            <p:nvPr/>
          </p:nvSpPr>
          <p:spPr>
            <a:xfrm>
              <a:off x="0" y="-85725"/>
              <a:ext cx="9909214" cy="1611039"/>
            </a:xfrm>
            <a:prstGeom prst="rect">
              <a:avLst/>
            </a:prstGeom>
          </p:spPr>
          <p:txBody>
            <a:bodyPr lIns="0" tIns="0" rIns="0" bIns="0" rtlCol="0" anchor="t">
              <a:spAutoFit/>
            </a:bodyPr>
            <a:lstStyle/>
            <a:p>
              <a:pPr marL="0" lvl="0" indent="0" algn="l">
                <a:lnSpc>
                  <a:spcPts val="10530"/>
                </a:lnSpc>
                <a:spcBef>
                  <a:spcPct val="0"/>
                </a:spcBef>
              </a:pPr>
              <a:r>
                <a:rPr lang="en-US" sz="6600" b="1" spc="-162" dirty="0">
                  <a:solidFill>
                    <a:srgbClr val="FFFFFF"/>
                  </a:solidFill>
                  <a:latin typeface="Times New Roman" panose="02020603050405020304" pitchFamily="18" charset="0"/>
                  <a:cs typeface="Times New Roman" panose="02020603050405020304" pitchFamily="18" charset="0"/>
                </a:rPr>
                <a:t>INTRODUCTION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2996019"/>
            <a:ext cx="18288000" cy="7290981"/>
          </a:xfrm>
          <a:custGeom>
            <a:avLst/>
            <a:gdLst/>
            <a:ahLst/>
            <a:cxnLst/>
            <a:rect l="l" t="t" r="r" b="b"/>
            <a:pathLst>
              <a:path w="18288000" h="7290981">
                <a:moveTo>
                  <a:pt x="0" y="0"/>
                </a:moveTo>
                <a:lnTo>
                  <a:pt x="18288000" y="0"/>
                </a:lnTo>
                <a:lnTo>
                  <a:pt x="18288000" y="7290981"/>
                </a:lnTo>
                <a:lnTo>
                  <a:pt x="0" y="7290981"/>
                </a:lnTo>
                <a:lnTo>
                  <a:pt x="0" y="0"/>
                </a:lnTo>
                <a:close/>
              </a:path>
            </a:pathLst>
          </a:custGeom>
          <a:blipFill>
            <a:blip r:embed="rId2">
              <a:alphaModFix amt="13000"/>
            </a:blip>
            <a:stretch>
              <a:fillRect t="-32354" b="-34865"/>
            </a:stretch>
          </a:blipFill>
        </p:spPr>
      </p:sp>
      <p:sp>
        <p:nvSpPr>
          <p:cNvPr id="3" name="AutoShape 3"/>
          <p:cNvSpPr/>
          <p:nvPr/>
        </p:nvSpPr>
        <p:spPr>
          <a:xfrm>
            <a:off x="0" y="0"/>
            <a:ext cx="18288000" cy="2996019"/>
          </a:xfrm>
          <a:prstGeom prst="rect">
            <a:avLst/>
          </a:prstGeom>
          <a:solidFill>
            <a:srgbClr val="FFB923"/>
          </a:solidFill>
        </p:spPr>
      </p:sp>
      <p:grpSp>
        <p:nvGrpSpPr>
          <p:cNvPr id="4" name="Group 4"/>
          <p:cNvGrpSpPr/>
          <p:nvPr/>
        </p:nvGrpSpPr>
        <p:grpSpPr>
          <a:xfrm rot="15967">
            <a:off x="6975493" y="3569767"/>
            <a:ext cx="3286956" cy="5203556"/>
            <a:chOff x="0" y="0"/>
            <a:chExt cx="865700" cy="1370484"/>
          </a:xfrm>
        </p:grpSpPr>
        <p:sp>
          <p:nvSpPr>
            <p:cNvPr id="5" name="Freeform 5"/>
            <p:cNvSpPr/>
            <p:nvPr/>
          </p:nvSpPr>
          <p:spPr>
            <a:xfrm>
              <a:off x="0" y="0"/>
              <a:ext cx="865700" cy="1370484"/>
            </a:xfrm>
            <a:custGeom>
              <a:avLst/>
              <a:gdLst/>
              <a:ahLst/>
              <a:cxnLst/>
              <a:rect l="l" t="t" r="r" b="b"/>
              <a:pathLst>
                <a:path w="865700" h="1370484">
                  <a:moveTo>
                    <a:pt x="120123" y="0"/>
                  </a:moveTo>
                  <a:lnTo>
                    <a:pt x="745578" y="0"/>
                  </a:lnTo>
                  <a:cubicBezTo>
                    <a:pt x="811920" y="0"/>
                    <a:pt x="865700" y="53781"/>
                    <a:pt x="865700" y="120123"/>
                  </a:cubicBezTo>
                  <a:lnTo>
                    <a:pt x="865700" y="1250361"/>
                  </a:lnTo>
                  <a:cubicBezTo>
                    <a:pt x="865700" y="1316703"/>
                    <a:pt x="811920" y="1370484"/>
                    <a:pt x="745578" y="1370484"/>
                  </a:cubicBezTo>
                  <a:lnTo>
                    <a:pt x="120123" y="1370484"/>
                  </a:lnTo>
                  <a:cubicBezTo>
                    <a:pt x="53781" y="1370484"/>
                    <a:pt x="0" y="1316703"/>
                    <a:pt x="0" y="1250361"/>
                  </a:cubicBezTo>
                  <a:lnTo>
                    <a:pt x="0" y="120123"/>
                  </a:lnTo>
                  <a:cubicBezTo>
                    <a:pt x="0" y="53781"/>
                    <a:pt x="53781" y="0"/>
                    <a:pt x="120123" y="0"/>
                  </a:cubicBezTo>
                  <a:close/>
                </a:path>
              </a:pathLst>
            </a:custGeom>
            <a:solidFill>
              <a:srgbClr val="B0CCDD"/>
            </a:solidFill>
          </p:spPr>
        </p:sp>
        <p:sp>
          <p:nvSpPr>
            <p:cNvPr id="6" name="TextBox 6"/>
            <p:cNvSpPr txBox="1"/>
            <p:nvPr/>
          </p:nvSpPr>
          <p:spPr>
            <a:xfrm>
              <a:off x="0" y="-57150"/>
              <a:ext cx="865700" cy="1427634"/>
            </a:xfrm>
            <a:prstGeom prst="rect">
              <a:avLst/>
            </a:prstGeom>
          </p:spPr>
          <p:txBody>
            <a:bodyPr lIns="50800" tIns="50800" rIns="50800" bIns="50800" rtlCol="0" anchor="ctr"/>
            <a:lstStyle/>
            <a:p>
              <a:pPr algn="ctr">
                <a:lnSpc>
                  <a:spcPts val="4479"/>
                </a:lnSpc>
                <a:spcBef>
                  <a:spcPct val="0"/>
                </a:spcBef>
              </a:pPr>
              <a:r>
                <a:rPr lang="en-US" sz="3199">
                  <a:solidFill>
                    <a:srgbClr val="000000"/>
                  </a:solidFill>
                  <a:latin typeface="Canva Sans"/>
                </a:rPr>
                <a:t>ARDUINO UNO</a:t>
              </a:r>
            </a:p>
          </p:txBody>
        </p:sp>
      </p:grpSp>
      <p:grpSp>
        <p:nvGrpSpPr>
          <p:cNvPr id="7" name="Group 7"/>
          <p:cNvGrpSpPr/>
          <p:nvPr/>
        </p:nvGrpSpPr>
        <p:grpSpPr>
          <a:xfrm rot="15967">
            <a:off x="1803136" y="3582032"/>
            <a:ext cx="3247239" cy="1885580"/>
            <a:chOff x="0" y="-57150"/>
            <a:chExt cx="855240" cy="496614"/>
          </a:xfrm>
        </p:grpSpPr>
        <p:sp>
          <p:nvSpPr>
            <p:cNvPr id="8" name="Freeform 8"/>
            <p:cNvSpPr/>
            <p:nvPr/>
          </p:nvSpPr>
          <p:spPr>
            <a:xfrm>
              <a:off x="42440" y="-48493"/>
              <a:ext cx="812800" cy="439464"/>
            </a:xfrm>
            <a:custGeom>
              <a:avLst/>
              <a:gdLst/>
              <a:ahLst/>
              <a:cxnLst/>
              <a:rect l="l" t="t" r="r" b="b"/>
              <a:pathLst>
                <a:path w="812800" h="439464">
                  <a:moveTo>
                    <a:pt x="0" y="0"/>
                  </a:moveTo>
                  <a:lnTo>
                    <a:pt x="812800" y="0"/>
                  </a:lnTo>
                  <a:lnTo>
                    <a:pt x="812800" y="439464"/>
                  </a:lnTo>
                  <a:lnTo>
                    <a:pt x="0" y="439464"/>
                  </a:lnTo>
                  <a:close/>
                </a:path>
              </a:pathLst>
            </a:custGeom>
            <a:solidFill>
              <a:srgbClr val="38B6FF"/>
            </a:solidFill>
          </p:spPr>
        </p:sp>
        <p:sp>
          <p:nvSpPr>
            <p:cNvPr id="9" name="TextBox 9"/>
            <p:cNvSpPr txBox="1"/>
            <p:nvPr/>
          </p:nvSpPr>
          <p:spPr>
            <a:xfrm>
              <a:off x="0" y="-57150"/>
              <a:ext cx="812800" cy="496614"/>
            </a:xfrm>
            <a:prstGeom prst="rect">
              <a:avLst/>
            </a:prstGeom>
          </p:spPr>
          <p:txBody>
            <a:bodyPr lIns="50800" tIns="50800" rIns="50800" bIns="50800" rtlCol="0" anchor="ctr"/>
            <a:lstStyle/>
            <a:p>
              <a:pPr algn="ctr">
                <a:lnSpc>
                  <a:spcPts val="3639"/>
                </a:lnSpc>
                <a:spcBef>
                  <a:spcPct val="0"/>
                </a:spcBef>
              </a:pPr>
              <a:r>
                <a:rPr lang="en-US" sz="2599" b="1" dirty="0">
                  <a:solidFill>
                    <a:srgbClr val="000000"/>
                  </a:solidFill>
                  <a:latin typeface="Canva Sans"/>
                </a:rPr>
                <a:t>Temperature sensor</a:t>
              </a:r>
            </a:p>
          </p:txBody>
        </p:sp>
      </p:grpSp>
      <p:grpSp>
        <p:nvGrpSpPr>
          <p:cNvPr id="10" name="Group 10"/>
          <p:cNvGrpSpPr/>
          <p:nvPr/>
        </p:nvGrpSpPr>
        <p:grpSpPr>
          <a:xfrm>
            <a:off x="1798775" y="6927947"/>
            <a:ext cx="3086100" cy="1698340"/>
            <a:chOff x="0" y="-57150"/>
            <a:chExt cx="812800" cy="447300"/>
          </a:xfrm>
        </p:grpSpPr>
        <p:sp>
          <p:nvSpPr>
            <p:cNvPr id="11" name="Freeform 11"/>
            <p:cNvSpPr/>
            <p:nvPr/>
          </p:nvSpPr>
          <p:spPr>
            <a:xfrm>
              <a:off x="0" y="55617"/>
              <a:ext cx="812800" cy="334533"/>
            </a:xfrm>
            <a:custGeom>
              <a:avLst/>
              <a:gdLst/>
              <a:ahLst/>
              <a:cxnLst/>
              <a:rect l="l" t="t" r="r" b="b"/>
              <a:pathLst>
                <a:path w="812800" h="364797">
                  <a:moveTo>
                    <a:pt x="0" y="0"/>
                  </a:moveTo>
                  <a:lnTo>
                    <a:pt x="812800" y="0"/>
                  </a:lnTo>
                  <a:lnTo>
                    <a:pt x="812800" y="364797"/>
                  </a:lnTo>
                  <a:lnTo>
                    <a:pt x="0" y="364797"/>
                  </a:lnTo>
                  <a:close/>
                </a:path>
              </a:pathLst>
            </a:custGeom>
            <a:solidFill>
              <a:srgbClr val="CB6CE6"/>
            </a:solidFill>
          </p:spPr>
        </p:sp>
        <p:sp>
          <p:nvSpPr>
            <p:cNvPr id="12" name="TextBox 12"/>
            <p:cNvSpPr txBox="1"/>
            <p:nvPr/>
          </p:nvSpPr>
          <p:spPr>
            <a:xfrm>
              <a:off x="0" y="-57150"/>
              <a:ext cx="812800" cy="447300"/>
            </a:xfrm>
            <a:prstGeom prst="rect">
              <a:avLst/>
            </a:prstGeom>
          </p:spPr>
          <p:txBody>
            <a:bodyPr lIns="50800" tIns="50800" rIns="50800" bIns="50800" rtlCol="0" anchor="ctr"/>
            <a:lstStyle/>
            <a:p>
              <a:pPr algn="ctr">
                <a:lnSpc>
                  <a:spcPts val="3639"/>
                </a:lnSpc>
              </a:pPr>
              <a:r>
                <a:rPr lang="en-US" sz="2599" b="1" dirty="0">
                  <a:solidFill>
                    <a:srgbClr val="000000"/>
                  </a:solidFill>
                  <a:latin typeface="Times New Roman" panose="02020603050405020304" pitchFamily="18" charset="0"/>
                  <a:cs typeface="Times New Roman" panose="02020603050405020304" pitchFamily="18" charset="0"/>
                </a:rPr>
                <a:t>Heart rate sensor</a:t>
              </a:r>
            </a:p>
          </p:txBody>
        </p:sp>
      </p:grpSp>
      <p:grpSp>
        <p:nvGrpSpPr>
          <p:cNvPr id="13" name="Group 13"/>
          <p:cNvGrpSpPr/>
          <p:nvPr/>
        </p:nvGrpSpPr>
        <p:grpSpPr>
          <a:xfrm>
            <a:off x="12345350" y="3791490"/>
            <a:ext cx="3086100" cy="1077840"/>
            <a:chOff x="0" y="0"/>
            <a:chExt cx="812800" cy="283876"/>
          </a:xfrm>
        </p:grpSpPr>
        <p:sp>
          <p:nvSpPr>
            <p:cNvPr id="14" name="Freeform 14"/>
            <p:cNvSpPr/>
            <p:nvPr/>
          </p:nvSpPr>
          <p:spPr>
            <a:xfrm>
              <a:off x="0" y="0"/>
              <a:ext cx="812800" cy="283876"/>
            </a:xfrm>
            <a:custGeom>
              <a:avLst/>
              <a:gdLst/>
              <a:ahLst/>
              <a:cxnLst/>
              <a:rect l="l" t="t" r="r" b="b"/>
              <a:pathLst>
                <a:path w="812800" h="283876">
                  <a:moveTo>
                    <a:pt x="0" y="0"/>
                  </a:moveTo>
                  <a:lnTo>
                    <a:pt x="812800" y="0"/>
                  </a:lnTo>
                  <a:lnTo>
                    <a:pt x="812800" y="283876"/>
                  </a:lnTo>
                  <a:lnTo>
                    <a:pt x="0" y="283876"/>
                  </a:lnTo>
                  <a:close/>
                </a:path>
              </a:pathLst>
            </a:custGeom>
            <a:solidFill>
              <a:srgbClr val="FFB923"/>
            </a:solidFill>
          </p:spPr>
        </p:sp>
        <p:sp>
          <p:nvSpPr>
            <p:cNvPr id="15" name="TextBox 15"/>
            <p:cNvSpPr txBox="1"/>
            <p:nvPr/>
          </p:nvSpPr>
          <p:spPr>
            <a:xfrm>
              <a:off x="0" y="-57150"/>
              <a:ext cx="812800" cy="341026"/>
            </a:xfrm>
            <a:prstGeom prst="rect">
              <a:avLst/>
            </a:prstGeom>
          </p:spPr>
          <p:txBody>
            <a:bodyPr lIns="50800" tIns="50800" rIns="50800" bIns="50800" rtlCol="0" anchor="ctr"/>
            <a:lstStyle/>
            <a:p>
              <a:pPr algn="ctr">
                <a:lnSpc>
                  <a:spcPts val="3919"/>
                </a:lnSpc>
              </a:pPr>
              <a:r>
                <a:rPr lang="en-US" sz="2799">
                  <a:solidFill>
                    <a:srgbClr val="000000"/>
                  </a:solidFill>
                  <a:latin typeface="Canva Sans"/>
                </a:rPr>
                <a:t>16*2 display</a:t>
              </a:r>
            </a:p>
          </p:txBody>
        </p:sp>
      </p:grpSp>
      <p:grpSp>
        <p:nvGrpSpPr>
          <p:cNvPr id="16" name="Group 16"/>
          <p:cNvGrpSpPr/>
          <p:nvPr/>
        </p:nvGrpSpPr>
        <p:grpSpPr>
          <a:xfrm>
            <a:off x="4892592" y="3791490"/>
            <a:ext cx="2070834" cy="1631080"/>
            <a:chOff x="0" y="0"/>
            <a:chExt cx="653471" cy="514702"/>
          </a:xfrm>
        </p:grpSpPr>
        <p:sp>
          <p:nvSpPr>
            <p:cNvPr id="17" name="Freeform 17"/>
            <p:cNvSpPr/>
            <p:nvPr/>
          </p:nvSpPr>
          <p:spPr>
            <a:xfrm>
              <a:off x="0" y="0"/>
              <a:ext cx="653471" cy="514702"/>
            </a:xfrm>
            <a:custGeom>
              <a:avLst/>
              <a:gdLst/>
              <a:ahLst/>
              <a:cxnLst/>
              <a:rect l="l" t="t" r="r" b="b"/>
              <a:pathLst>
                <a:path w="653471" h="514702">
                  <a:moveTo>
                    <a:pt x="653471" y="257351"/>
                  </a:moveTo>
                  <a:lnTo>
                    <a:pt x="247071" y="0"/>
                  </a:lnTo>
                  <a:lnTo>
                    <a:pt x="247071" y="203200"/>
                  </a:lnTo>
                  <a:lnTo>
                    <a:pt x="0" y="203200"/>
                  </a:lnTo>
                  <a:lnTo>
                    <a:pt x="0" y="311502"/>
                  </a:lnTo>
                  <a:lnTo>
                    <a:pt x="247071" y="311502"/>
                  </a:lnTo>
                  <a:lnTo>
                    <a:pt x="247071" y="514702"/>
                  </a:lnTo>
                  <a:lnTo>
                    <a:pt x="653471" y="257351"/>
                  </a:lnTo>
                  <a:close/>
                </a:path>
              </a:pathLst>
            </a:custGeom>
            <a:solidFill>
              <a:srgbClr val="000000"/>
            </a:solidFill>
          </p:spPr>
        </p:sp>
        <p:sp>
          <p:nvSpPr>
            <p:cNvPr id="18" name="TextBox 18"/>
            <p:cNvSpPr txBox="1"/>
            <p:nvPr/>
          </p:nvSpPr>
          <p:spPr>
            <a:xfrm>
              <a:off x="0" y="146050"/>
              <a:ext cx="551871" cy="165452"/>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4892592" y="6898945"/>
            <a:ext cx="2070834" cy="1631080"/>
            <a:chOff x="0" y="0"/>
            <a:chExt cx="653471" cy="514702"/>
          </a:xfrm>
        </p:grpSpPr>
        <p:sp>
          <p:nvSpPr>
            <p:cNvPr id="20" name="Freeform 20"/>
            <p:cNvSpPr/>
            <p:nvPr/>
          </p:nvSpPr>
          <p:spPr>
            <a:xfrm>
              <a:off x="0" y="0"/>
              <a:ext cx="653471" cy="514702"/>
            </a:xfrm>
            <a:custGeom>
              <a:avLst/>
              <a:gdLst/>
              <a:ahLst/>
              <a:cxnLst/>
              <a:rect l="l" t="t" r="r" b="b"/>
              <a:pathLst>
                <a:path w="653471" h="514702">
                  <a:moveTo>
                    <a:pt x="653471" y="257351"/>
                  </a:moveTo>
                  <a:lnTo>
                    <a:pt x="247071" y="0"/>
                  </a:lnTo>
                  <a:lnTo>
                    <a:pt x="247071" y="203200"/>
                  </a:lnTo>
                  <a:lnTo>
                    <a:pt x="0" y="203200"/>
                  </a:lnTo>
                  <a:lnTo>
                    <a:pt x="0" y="311502"/>
                  </a:lnTo>
                  <a:lnTo>
                    <a:pt x="247071" y="311502"/>
                  </a:lnTo>
                  <a:lnTo>
                    <a:pt x="247071" y="514702"/>
                  </a:lnTo>
                  <a:lnTo>
                    <a:pt x="653471" y="257351"/>
                  </a:lnTo>
                  <a:close/>
                </a:path>
              </a:pathLst>
            </a:custGeom>
            <a:solidFill>
              <a:srgbClr val="000000"/>
            </a:solidFill>
          </p:spPr>
        </p:sp>
        <p:sp>
          <p:nvSpPr>
            <p:cNvPr id="21" name="TextBox 21"/>
            <p:cNvSpPr txBox="1"/>
            <p:nvPr/>
          </p:nvSpPr>
          <p:spPr>
            <a:xfrm>
              <a:off x="0" y="146050"/>
              <a:ext cx="551871" cy="165452"/>
            </a:xfrm>
            <a:prstGeom prst="rect">
              <a:avLst/>
            </a:prstGeom>
          </p:spPr>
          <p:txBody>
            <a:bodyPr lIns="50800" tIns="50800" rIns="50800" bIns="50800" rtlCol="0" anchor="ctr"/>
            <a:lstStyle/>
            <a:p>
              <a:pPr algn="ctr">
                <a:lnSpc>
                  <a:spcPts val="3639"/>
                </a:lnSpc>
              </a:pPr>
              <a:endParaRPr/>
            </a:p>
          </p:txBody>
        </p:sp>
      </p:grpSp>
      <p:grpSp>
        <p:nvGrpSpPr>
          <p:cNvPr id="22" name="Group 22"/>
          <p:cNvGrpSpPr/>
          <p:nvPr/>
        </p:nvGrpSpPr>
        <p:grpSpPr>
          <a:xfrm>
            <a:off x="10274516" y="3503277"/>
            <a:ext cx="2070834" cy="1631080"/>
            <a:chOff x="0" y="0"/>
            <a:chExt cx="653471" cy="514702"/>
          </a:xfrm>
        </p:grpSpPr>
        <p:sp>
          <p:nvSpPr>
            <p:cNvPr id="23" name="Freeform 23"/>
            <p:cNvSpPr/>
            <p:nvPr/>
          </p:nvSpPr>
          <p:spPr>
            <a:xfrm>
              <a:off x="0" y="0"/>
              <a:ext cx="653471" cy="514702"/>
            </a:xfrm>
            <a:custGeom>
              <a:avLst/>
              <a:gdLst/>
              <a:ahLst/>
              <a:cxnLst/>
              <a:rect l="l" t="t" r="r" b="b"/>
              <a:pathLst>
                <a:path w="653471" h="514702">
                  <a:moveTo>
                    <a:pt x="653471" y="257351"/>
                  </a:moveTo>
                  <a:lnTo>
                    <a:pt x="247071" y="0"/>
                  </a:lnTo>
                  <a:lnTo>
                    <a:pt x="247071" y="203200"/>
                  </a:lnTo>
                  <a:lnTo>
                    <a:pt x="0" y="203200"/>
                  </a:lnTo>
                  <a:lnTo>
                    <a:pt x="0" y="311502"/>
                  </a:lnTo>
                  <a:lnTo>
                    <a:pt x="247071" y="311502"/>
                  </a:lnTo>
                  <a:lnTo>
                    <a:pt x="247071" y="514702"/>
                  </a:lnTo>
                  <a:lnTo>
                    <a:pt x="653471" y="257351"/>
                  </a:lnTo>
                  <a:close/>
                </a:path>
              </a:pathLst>
            </a:custGeom>
            <a:solidFill>
              <a:srgbClr val="000000"/>
            </a:solidFill>
          </p:spPr>
        </p:sp>
        <p:sp>
          <p:nvSpPr>
            <p:cNvPr id="24" name="TextBox 24"/>
            <p:cNvSpPr txBox="1"/>
            <p:nvPr/>
          </p:nvSpPr>
          <p:spPr>
            <a:xfrm>
              <a:off x="0" y="146050"/>
              <a:ext cx="551871" cy="165452"/>
            </a:xfrm>
            <a:prstGeom prst="rect">
              <a:avLst/>
            </a:prstGeom>
          </p:spPr>
          <p:txBody>
            <a:bodyPr lIns="50800" tIns="50800" rIns="50800" bIns="50800" rtlCol="0" anchor="ctr"/>
            <a:lstStyle/>
            <a:p>
              <a:pPr algn="ctr">
                <a:lnSpc>
                  <a:spcPts val="3639"/>
                </a:lnSpc>
              </a:pPr>
              <a:endParaRPr/>
            </a:p>
          </p:txBody>
        </p:sp>
      </p:grpSp>
      <p:grpSp>
        <p:nvGrpSpPr>
          <p:cNvPr id="25" name="Group 25"/>
          <p:cNvGrpSpPr/>
          <p:nvPr/>
        </p:nvGrpSpPr>
        <p:grpSpPr>
          <a:xfrm>
            <a:off x="12249233" y="5298791"/>
            <a:ext cx="3086100" cy="241569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4D95"/>
            </a:solidFill>
          </p:spPr>
        </p:sp>
        <p:sp>
          <p:nvSpPr>
            <p:cNvPr id="27" name="TextBox 27"/>
            <p:cNvSpPr txBox="1"/>
            <p:nvPr/>
          </p:nvSpPr>
          <p:spPr>
            <a:xfrm>
              <a:off x="76200" y="9525"/>
              <a:ext cx="660400" cy="727075"/>
            </a:xfrm>
            <a:prstGeom prst="rect">
              <a:avLst/>
            </a:prstGeom>
          </p:spPr>
          <p:txBody>
            <a:bodyPr lIns="50800" tIns="50800" rIns="50800" bIns="50800" rtlCol="0" anchor="ctr"/>
            <a:lstStyle/>
            <a:p>
              <a:pPr algn="ctr">
                <a:lnSpc>
                  <a:spcPts val="4619"/>
                </a:lnSpc>
              </a:pPr>
              <a:r>
                <a:rPr lang="en-US" sz="3299">
                  <a:solidFill>
                    <a:srgbClr val="000000"/>
                  </a:solidFill>
                  <a:latin typeface="Canva Sans"/>
                </a:rPr>
                <a:t>Buzzer</a:t>
              </a:r>
            </a:p>
          </p:txBody>
        </p:sp>
      </p:grpSp>
      <p:grpSp>
        <p:nvGrpSpPr>
          <p:cNvPr id="28" name="Group 28"/>
          <p:cNvGrpSpPr/>
          <p:nvPr/>
        </p:nvGrpSpPr>
        <p:grpSpPr>
          <a:xfrm>
            <a:off x="10178399" y="6083405"/>
            <a:ext cx="2070834" cy="1631080"/>
            <a:chOff x="0" y="0"/>
            <a:chExt cx="653471" cy="514702"/>
          </a:xfrm>
        </p:grpSpPr>
        <p:sp>
          <p:nvSpPr>
            <p:cNvPr id="29" name="Freeform 29"/>
            <p:cNvSpPr/>
            <p:nvPr/>
          </p:nvSpPr>
          <p:spPr>
            <a:xfrm>
              <a:off x="0" y="0"/>
              <a:ext cx="653471" cy="514702"/>
            </a:xfrm>
            <a:custGeom>
              <a:avLst/>
              <a:gdLst/>
              <a:ahLst/>
              <a:cxnLst/>
              <a:rect l="l" t="t" r="r" b="b"/>
              <a:pathLst>
                <a:path w="653471" h="514702">
                  <a:moveTo>
                    <a:pt x="653471" y="257351"/>
                  </a:moveTo>
                  <a:lnTo>
                    <a:pt x="247071" y="0"/>
                  </a:lnTo>
                  <a:lnTo>
                    <a:pt x="247071" y="203200"/>
                  </a:lnTo>
                  <a:lnTo>
                    <a:pt x="0" y="203200"/>
                  </a:lnTo>
                  <a:lnTo>
                    <a:pt x="0" y="311502"/>
                  </a:lnTo>
                  <a:lnTo>
                    <a:pt x="247071" y="311502"/>
                  </a:lnTo>
                  <a:lnTo>
                    <a:pt x="247071" y="514702"/>
                  </a:lnTo>
                  <a:lnTo>
                    <a:pt x="653471" y="257351"/>
                  </a:lnTo>
                  <a:close/>
                </a:path>
              </a:pathLst>
            </a:custGeom>
            <a:solidFill>
              <a:srgbClr val="000000"/>
            </a:solidFill>
          </p:spPr>
        </p:sp>
        <p:sp>
          <p:nvSpPr>
            <p:cNvPr id="30" name="TextBox 30"/>
            <p:cNvSpPr txBox="1"/>
            <p:nvPr/>
          </p:nvSpPr>
          <p:spPr>
            <a:xfrm>
              <a:off x="0" y="146050"/>
              <a:ext cx="551871" cy="165452"/>
            </a:xfrm>
            <a:prstGeom prst="rect">
              <a:avLst/>
            </a:prstGeom>
          </p:spPr>
          <p:txBody>
            <a:bodyPr lIns="50800" tIns="50800" rIns="50800" bIns="50800" rtlCol="0" anchor="ctr"/>
            <a:lstStyle/>
            <a:p>
              <a:pPr algn="ctr">
                <a:lnSpc>
                  <a:spcPts val="3639"/>
                </a:lnSpc>
              </a:pPr>
              <a:endParaRPr/>
            </a:p>
          </p:txBody>
        </p:sp>
      </p:grpSp>
      <p:grpSp>
        <p:nvGrpSpPr>
          <p:cNvPr id="31" name="Group 31"/>
          <p:cNvGrpSpPr/>
          <p:nvPr/>
        </p:nvGrpSpPr>
        <p:grpSpPr>
          <a:xfrm rot="653363">
            <a:off x="10218814" y="7541386"/>
            <a:ext cx="2594016" cy="2039316"/>
            <a:chOff x="0" y="0"/>
            <a:chExt cx="883515" cy="514702"/>
          </a:xfrm>
        </p:grpSpPr>
        <p:sp>
          <p:nvSpPr>
            <p:cNvPr id="32" name="Freeform 32"/>
            <p:cNvSpPr/>
            <p:nvPr/>
          </p:nvSpPr>
          <p:spPr>
            <a:xfrm>
              <a:off x="0" y="0"/>
              <a:ext cx="883515" cy="514702"/>
            </a:xfrm>
            <a:custGeom>
              <a:avLst/>
              <a:gdLst/>
              <a:ahLst/>
              <a:cxnLst/>
              <a:rect l="l" t="t" r="r" b="b"/>
              <a:pathLst>
                <a:path w="883515" h="514702">
                  <a:moveTo>
                    <a:pt x="883515" y="257351"/>
                  </a:moveTo>
                  <a:lnTo>
                    <a:pt x="477115" y="0"/>
                  </a:lnTo>
                  <a:lnTo>
                    <a:pt x="477115" y="203200"/>
                  </a:lnTo>
                  <a:lnTo>
                    <a:pt x="0" y="203200"/>
                  </a:lnTo>
                  <a:lnTo>
                    <a:pt x="0" y="311502"/>
                  </a:lnTo>
                  <a:lnTo>
                    <a:pt x="477115" y="311502"/>
                  </a:lnTo>
                  <a:lnTo>
                    <a:pt x="477115" y="514702"/>
                  </a:lnTo>
                  <a:lnTo>
                    <a:pt x="883515" y="257351"/>
                  </a:lnTo>
                  <a:close/>
                </a:path>
              </a:pathLst>
            </a:custGeom>
            <a:solidFill>
              <a:srgbClr val="000000"/>
            </a:solidFill>
          </p:spPr>
        </p:sp>
        <p:sp>
          <p:nvSpPr>
            <p:cNvPr id="33" name="TextBox 33"/>
            <p:cNvSpPr txBox="1"/>
            <p:nvPr/>
          </p:nvSpPr>
          <p:spPr>
            <a:xfrm>
              <a:off x="0" y="146050"/>
              <a:ext cx="781915" cy="165452"/>
            </a:xfrm>
            <a:prstGeom prst="rect">
              <a:avLst/>
            </a:prstGeom>
          </p:spPr>
          <p:txBody>
            <a:bodyPr lIns="50800" tIns="50800" rIns="50800" bIns="50800" rtlCol="0" anchor="ctr"/>
            <a:lstStyle/>
            <a:p>
              <a:pPr algn="ctr">
                <a:lnSpc>
                  <a:spcPts val="3639"/>
                </a:lnSpc>
              </a:pPr>
              <a:endParaRPr/>
            </a:p>
          </p:txBody>
        </p:sp>
      </p:grpSp>
      <p:grpSp>
        <p:nvGrpSpPr>
          <p:cNvPr id="34" name="Group 34"/>
          <p:cNvGrpSpPr/>
          <p:nvPr/>
        </p:nvGrpSpPr>
        <p:grpSpPr>
          <a:xfrm>
            <a:off x="12799739" y="8596525"/>
            <a:ext cx="5006113" cy="1249722"/>
            <a:chOff x="-100346" y="-57150"/>
            <a:chExt cx="1318482" cy="329145"/>
          </a:xfrm>
        </p:grpSpPr>
        <p:sp>
          <p:nvSpPr>
            <p:cNvPr id="35" name="Freeform 35"/>
            <p:cNvSpPr/>
            <p:nvPr/>
          </p:nvSpPr>
          <p:spPr>
            <a:xfrm>
              <a:off x="-100346" y="-50469"/>
              <a:ext cx="1318482" cy="283768"/>
            </a:xfrm>
            <a:custGeom>
              <a:avLst/>
              <a:gdLst/>
              <a:ahLst/>
              <a:cxnLst/>
              <a:rect l="l" t="t" r="r" b="b"/>
              <a:pathLst>
                <a:path w="1218136" h="271995">
                  <a:moveTo>
                    <a:pt x="0" y="0"/>
                  </a:moveTo>
                  <a:lnTo>
                    <a:pt x="1218136" y="0"/>
                  </a:lnTo>
                  <a:lnTo>
                    <a:pt x="1218136" y="271995"/>
                  </a:lnTo>
                  <a:lnTo>
                    <a:pt x="0" y="271995"/>
                  </a:lnTo>
                  <a:close/>
                </a:path>
              </a:pathLst>
            </a:custGeom>
            <a:solidFill>
              <a:srgbClr val="FA8F8F"/>
            </a:solidFill>
          </p:spPr>
          <p:txBody>
            <a:bodyPr/>
            <a:lstStyle/>
            <a:p>
              <a:endParaRPr lang="en-IN" dirty="0"/>
            </a:p>
          </p:txBody>
        </p:sp>
        <p:sp>
          <p:nvSpPr>
            <p:cNvPr id="36" name="TextBox 36"/>
            <p:cNvSpPr txBox="1"/>
            <p:nvPr/>
          </p:nvSpPr>
          <p:spPr>
            <a:xfrm>
              <a:off x="0" y="-57150"/>
              <a:ext cx="1218136" cy="329145"/>
            </a:xfrm>
            <a:prstGeom prst="rect">
              <a:avLst/>
            </a:prstGeom>
          </p:spPr>
          <p:txBody>
            <a:bodyPr lIns="50800" tIns="50800" rIns="50800" bIns="50800" rtlCol="0" anchor="ctr"/>
            <a:lstStyle/>
            <a:p>
              <a:pPr algn="ctr">
                <a:lnSpc>
                  <a:spcPts val="3639"/>
                </a:lnSpc>
              </a:pPr>
              <a:r>
                <a:rPr lang="en-US" sz="2599" dirty="0">
                  <a:solidFill>
                    <a:srgbClr val="FFFFFF"/>
                  </a:solidFill>
                  <a:latin typeface="Canva Sans"/>
                </a:rPr>
                <a:t>Data Entering manually</a:t>
              </a:r>
            </a:p>
          </p:txBody>
        </p:sp>
      </p:grpSp>
      <p:sp>
        <p:nvSpPr>
          <p:cNvPr id="37" name="AutoShape 37"/>
          <p:cNvSpPr/>
          <p:nvPr/>
        </p:nvSpPr>
        <p:spPr>
          <a:xfrm flipV="1">
            <a:off x="4888717" y="4607030"/>
            <a:ext cx="2074709" cy="33080"/>
          </a:xfrm>
          <a:prstGeom prst="line">
            <a:avLst/>
          </a:prstGeom>
          <a:ln w="38100" cap="flat">
            <a:solidFill>
              <a:srgbClr val="000000"/>
            </a:solidFill>
            <a:prstDash val="solid"/>
            <a:headEnd type="none" w="sm" len="sm"/>
            <a:tailEnd type="triangle" w="lg" len="med"/>
          </a:ln>
        </p:spPr>
      </p:sp>
      <p:grpSp>
        <p:nvGrpSpPr>
          <p:cNvPr id="38" name="Group 38"/>
          <p:cNvGrpSpPr/>
          <p:nvPr/>
        </p:nvGrpSpPr>
        <p:grpSpPr>
          <a:xfrm>
            <a:off x="2514258" y="5474395"/>
            <a:ext cx="1543050" cy="1698341"/>
            <a:chOff x="0" y="0"/>
            <a:chExt cx="406400" cy="447300"/>
          </a:xfrm>
        </p:grpSpPr>
        <p:sp>
          <p:nvSpPr>
            <p:cNvPr id="39" name="Freeform 39"/>
            <p:cNvSpPr/>
            <p:nvPr/>
          </p:nvSpPr>
          <p:spPr>
            <a:xfrm>
              <a:off x="0" y="0"/>
              <a:ext cx="406400" cy="447300"/>
            </a:xfrm>
            <a:custGeom>
              <a:avLst/>
              <a:gdLst/>
              <a:ahLst/>
              <a:cxnLst/>
              <a:rect l="l" t="t" r="r" b="b"/>
              <a:pathLst>
                <a:path w="406400" h="447300">
                  <a:moveTo>
                    <a:pt x="203200" y="0"/>
                  </a:moveTo>
                  <a:lnTo>
                    <a:pt x="203200" y="0"/>
                  </a:lnTo>
                  <a:cubicBezTo>
                    <a:pt x="315424" y="0"/>
                    <a:pt x="406400" y="90976"/>
                    <a:pt x="406400" y="203200"/>
                  </a:cubicBezTo>
                  <a:lnTo>
                    <a:pt x="406400" y="244100"/>
                  </a:lnTo>
                  <a:cubicBezTo>
                    <a:pt x="406400" y="356324"/>
                    <a:pt x="315424" y="447300"/>
                    <a:pt x="203200" y="447300"/>
                  </a:cubicBezTo>
                  <a:lnTo>
                    <a:pt x="203200" y="447300"/>
                  </a:lnTo>
                  <a:cubicBezTo>
                    <a:pt x="149308" y="447300"/>
                    <a:pt x="97623" y="425891"/>
                    <a:pt x="59516" y="387784"/>
                  </a:cubicBezTo>
                  <a:cubicBezTo>
                    <a:pt x="21409" y="349676"/>
                    <a:pt x="0" y="297992"/>
                    <a:pt x="0" y="244100"/>
                  </a:cubicBezTo>
                  <a:lnTo>
                    <a:pt x="0" y="203200"/>
                  </a:lnTo>
                  <a:cubicBezTo>
                    <a:pt x="0" y="90976"/>
                    <a:pt x="90976" y="0"/>
                    <a:pt x="203200" y="0"/>
                  </a:cubicBezTo>
                  <a:close/>
                </a:path>
              </a:pathLst>
            </a:custGeom>
            <a:solidFill>
              <a:srgbClr val="2D4D95"/>
            </a:solidFill>
          </p:spPr>
        </p:sp>
        <p:sp>
          <p:nvSpPr>
            <p:cNvPr id="40" name="TextBox 40"/>
            <p:cNvSpPr txBox="1"/>
            <p:nvPr/>
          </p:nvSpPr>
          <p:spPr>
            <a:xfrm>
              <a:off x="0" y="8854"/>
              <a:ext cx="406400" cy="381337"/>
            </a:xfrm>
            <a:prstGeom prst="rect">
              <a:avLst/>
            </a:prstGeom>
          </p:spPr>
          <p:txBody>
            <a:bodyPr lIns="50800" tIns="50800" rIns="50800" bIns="50800" rtlCol="0" anchor="ctr"/>
            <a:lstStyle/>
            <a:p>
              <a:pPr algn="ctr">
                <a:lnSpc>
                  <a:spcPts val="3639"/>
                </a:lnSpc>
              </a:pPr>
              <a:r>
                <a:rPr lang="en-US" sz="2599" dirty="0">
                  <a:solidFill>
                    <a:srgbClr val="FFFFFF"/>
                  </a:solidFill>
                  <a:latin typeface="Canva Sans"/>
                </a:rPr>
                <a:t>Power supply (3.3,5.5)v</a:t>
              </a:r>
            </a:p>
          </p:txBody>
        </p:sp>
      </p:grpSp>
      <p:grpSp>
        <p:nvGrpSpPr>
          <p:cNvPr id="41" name="Group 41"/>
          <p:cNvGrpSpPr/>
          <p:nvPr/>
        </p:nvGrpSpPr>
        <p:grpSpPr>
          <a:xfrm>
            <a:off x="4057308" y="5474395"/>
            <a:ext cx="3086100" cy="1698341"/>
            <a:chOff x="0" y="0"/>
            <a:chExt cx="812800" cy="447300"/>
          </a:xfrm>
        </p:grpSpPr>
        <p:sp>
          <p:nvSpPr>
            <p:cNvPr id="42" name="Freeform 42"/>
            <p:cNvSpPr/>
            <p:nvPr/>
          </p:nvSpPr>
          <p:spPr>
            <a:xfrm>
              <a:off x="0" y="0"/>
              <a:ext cx="812800" cy="447300"/>
            </a:xfrm>
            <a:custGeom>
              <a:avLst/>
              <a:gdLst/>
              <a:ahLst/>
              <a:cxnLst/>
              <a:rect l="l" t="t" r="r" b="b"/>
              <a:pathLst>
                <a:path w="812800" h="447300">
                  <a:moveTo>
                    <a:pt x="812800" y="223650"/>
                  </a:moveTo>
                  <a:lnTo>
                    <a:pt x="406400" y="0"/>
                  </a:lnTo>
                  <a:lnTo>
                    <a:pt x="406400" y="203200"/>
                  </a:lnTo>
                  <a:lnTo>
                    <a:pt x="0" y="203200"/>
                  </a:lnTo>
                  <a:lnTo>
                    <a:pt x="0" y="244100"/>
                  </a:lnTo>
                  <a:lnTo>
                    <a:pt x="406400" y="244100"/>
                  </a:lnTo>
                  <a:lnTo>
                    <a:pt x="406400" y="447300"/>
                  </a:lnTo>
                  <a:lnTo>
                    <a:pt x="812800" y="223650"/>
                  </a:lnTo>
                  <a:close/>
                </a:path>
              </a:pathLst>
            </a:custGeom>
            <a:solidFill>
              <a:srgbClr val="000000"/>
            </a:solidFill>
          </p:spPr>
        </p:sp>
        <p:sp>
          <p:nvSpPr>
            <p:cNvPr id="43" name="TextBox 43"/>
            <p:cNvSpPr txBox="1"/>
            <p:nvPr/>
          </p:nvSpPr>
          <p:spPr>
            <a:xfrm>
              <a:off x="0" y="146050"/>
              <a:ext cx="711200" cy="98050"/>
            </a:xfrm>
            <a:prstGeom prst="rect">
              <a:avLst/>
            </a:prstGeom>
          </p:spPr>
          <p:txBody>
            <a:bodyPr lIns="50800" tIns="50800" rIns="50800" bIns="50800" rtlCol="0" anchor="ctr"/>
            <a:lstStyle/>
            <a:p>
              <a:pPr algn="ctr">
                <a:lnSpc>
                  <a:spcPts val="3639"/>
                </a:lnSpc>
              </a:pPr>
              <a:endParaRPr/>
            </a:p>
          </p:txBody>
        </p:sp>
      </p:grpSp>
      <p:sp>
        <p:nvSpPr>
          <p:cNvPr id="44" name="TextBox 44"/>
          <p:cNvSpPr txBox="1"/>
          <p:nvPr/>
        </p:nvSpPr>
        <p:spPr>
          <a:xfrm>
            <a:off x="4057308" y="744945"/>
            <a:ext cx="11188303" cy="1566544"/>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Canva Sans Bold"/>
              </a:rPr>
              <a:t>EXISTING METHOD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89225"/>
          </a:xfrm>
          <a:prstGeom prst="rect">
            <a:avLst/>
          </a:prstGeom>
          <a:solidFill>
            <a:srgbClr val="FFB923"/>
          </a:solidFill>
        </p:spPr>
      </p:sp>
      <p:sp>
        <p:nvSpPr>
          <p:cNvPr id="3" name="Freeform 3"/>
          <p:cNvSpPr/>
          <p:nvPr/>
        </p:nvSpPr>
        <p:spPr>
          <a:xfrm>
            <a:off x="0" y="9731790"/>
            <a:ext cx="18288000" cy="1351547"/>
          </a:xfrm>
          <a:custGeom>
            <a:avLst/>
            <a:gdLst/>
            <a:ahLst/>
            <a:cxnLst/>
            <a:rect l="l" t="t" r="r" b="b"/>
            <a:pathLst>
              <a:path w="18288000" h="1351547">
                <a:moveTo>
                  <a:pt x="0" y="0"/>
                </a:moveTo>
                <a:lnTo>
                  <a:pt x="18288000" y="0"/>
                </a:lnTo>
                <a:lnTo>
                  <a:pt x="18288000" y="1351548"/>
                </a:lnTo>
                <a:lnTo>
                  <a:pt x="0" y="1351548"/>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4" name="Freeform 4"/>
          <p:cNvSpPr/>
          <p:nvPr/>
        </p:nvSpPr>
        <p:spPr>
          <a:xfrm>
            <a:off x="3185741" y="2089225"/>
            <a:ext cx="11267615" cy="7169075"/>
          </a:xfrm>
          <a:custGeom>
            <a:avLst/>
            <a:gdLst/>
            <a:ahLst/>
            <a:cxnLst/>
            <a:rect l="l" t="t" r="r" b="b"/>
            <a:pathLst>
              <a:path w="11267615" h="7169075">
                <a:moveTo>
                  <a:pt x="0" y="0"/>
                </a:moveTo>
                <a:lnTo>
                  <a:pt x="11267615" y="0"/>
                </a:lnTo>
                <a:lnTo>
                  <a:pt x="11267615" y="7169075"/>
                </a:lnTo>
                <a:lnTo>
                  <a:pt x="0" y="7169075"/>
                </a:lnTo>
                <a:lnTo>
                  <a:pt x="0" y="0"/>
                </a:lnTo>
                <a:close/>
              </a:path>
            </a:pathLst>
          </a:custGeom>
          <a:blipFill>
            <a:blip r:embed="rId4"/>
            <a:stretch>
              <a:fillRect t="-12244" b="-2737"/>
            </a:stretch>
          </a:blipFill>
        </p:spPr>
      </p:sp>
      <p:sp>
        <p:nvSpPr>
          <p:cNvPr id="5" name="Freeform 5"/>
          <p:cNvSpPr/>
          <p:nvPr/>
        </p:nvSpPr>
        <p:spPr>
          <a:xfrm>
            <a:off x="0" y="6402768"/>
            <a:ext cx="3361327" cy="3361327"/>
          </a:xfrm>
          <a:custGeom>
            <a:avLst/>
            <a:gdLst/>
            <a:ahLst/>
            <a:cxnLst/>
            <a:rect l="l" t="t" r="r" b="b"/>
            <a:pathLst>
              <a:path w="3361327" h="3361327">
                <a:moveTo>
                  <a:pt x="0" y="0"/>
                </a:moveTo>
                <a:lnTo>
                  <a:pt x="3361327" y="0"/>
                </a:lnTo>
                <a:lnTo>
                  <a:pt x="3361327" y="3361327"/>
                </a:lnTo>
                <a:lnTo>
                  <a:pt x="0" y="3361327"/>
                </a:lnTo>
                <a:lnTo>
                  <a:pt x="0" y="0"/>
                </a:lnTo>
                <a:close/>
              </a:path>
            </a:pathLst>
          </a:custGeom>
          <a:blipFill>
            <a:blip r:embed="rId5"/>
            <a:stretch>
              <a:fillRect/>
            </a:stretch>
          </a:blipFill>
        </p:spPr>
      </p:sp>
      <p:sp>
        <p:nvSpPr>
          <p:cNvPr id="6" name="Freeform 6"/>
          <p:cNvSpPr/>
          <p:nvPr/>
        </p:nvSpPr>
        <p:spPr>
          <a:xfrm>
            <a:off x="258140" y="3481464"/>
            <a:ext cx="2845047" cy="2644069"/>
          </a:xfrm>
          <a:custGeom>
            <a:avLst/>
            <a:gdLst/>
            <a:ahLst/>
            <a:cxnLst/>
            <a:rect l="l" t="t" r="r" b="b"/>
            <a:pathLst>
              <a:path w="2845047" h="2644069">
                <a:moveTo>
                  <a:pt x="0" y="0"/>
                </a:moveTo>
                <a:lnTo>
                  <a:pt x="2845047" y="0"/>
                </a:lnTo>
                <a:lnTo>
                  <a:pt x="2845047" y="2644069"/>
                </a:lnTo>
                <a:lnTo>
                  <a:pt x="0" y="2644069"/>
                </a:lnTo>
                <a:lnTo>
                  <a:pt x="0" y="0"/>
                </a:lnTo>
                <a:close/>
              </a:path>
            </a:pathLst>
          </a:custGeom>
          <a:blipFill>
            <a:blip r:embed="rId6"/>
            <a:stretch>
              <a:fillRect t="-7601"/>
            </a:stretch>
          </a:blipFill>
        </p:spPr>
      </p:sp>
      <p:sp>
        <p:nvSpPr>
          <p:cNvPr id="7" name="Freeform 7"/>
          <p:cNvSpPr/>
          <p:nvPr/>
        </p:nvSpPr>
        <p:spPr>
          <a:xfrm>
            <a:off x="14453356" y="2089225"/>
            <a:ext cx="3757225" cy="2611271"/>
          </a:xfrm>
          <a:custGeom>
            <a:avLst/>
            <a:gdLst/>
            <a:ahLst/>
            <a:cxnLst/>
            <a:rect l="l" t="t" r="r" b="b"/>
            <a:pathLst>
              <a:path w="3757225" h="2611271">
                <a:moveTo>
                  <a:pt x="0" y="0"/>
                </a:moveTo>
                <a:lnTo>
                  <a:pt x="3757225" y="0"/>
                </a:lnTo>
                <a:lnTo>
                  <a:pt x="3757225" y="2611272"/>
                </a:lnTo>
                <a:lnTo>
                  <a:pt x="0" y="2611272"/>
                </a:lnTo>
                <a:lnTo>
                  <a:pt x="0" y="0"/>
                </a:lnTo>
                <a:close/>
              </a:path>
            </a:pathLst>
          </a:custGeom>
          <a:blipFill>
            <a:blip r:embed="rId7"/>
            <a:stretch>
              <a:fillRect/>
            </a:stretch>
          </a:blipFill>
        </p:spPr>
      </p:sp>
      <p:sp>
        <p:nvSpPr>
          <p:cNvPr id="8" name="Freeform 8"/>
          <p:cNvSpPr/>
          <p:nvPr/>
        </p:nvSpPr>
        <p:spPr>
          <a:xfrm>
            <a:off x="14485210" y="4484462"/>
            <a:ext cx="3802790" cy="2852093"/>
          </a:xfrm>
          <a:custGeom>
            <a:avLst/>
            <a:gdLst/>
            <a:ahLst/>
            <a:cxnLst/>
            <a:rect l="l" t="t" r="r" b="b"/>
            <a:pathLst>
              <a:path w="3802790" h="2852093">
                <a:moveTo>
                  <a:pt x="0" y="0"/>
                </a:moveTo>
                <a:lnTo>
                  <a:pt x="3802790" y="0"/>
                </a:lnTo>
                <a:lnTo>
                  <a:pt x="3802790" y="2852092"/>
                </a:lnTo>
                <a:lnTo>
                  <a:pt x="0" y="2852092"/>
                </a:lnTo>
                <a:lnTo>
                  <a:pt x="0" y="0"/>
                </a:lnTo>
                <a:close/>
              </a:path>
            </a:pathLst>
          </a:custGeom>
          <a:blipFill>
            <a:blip r:embed="rId8"/>
            <a:stretch>
              <a:fillRect/>
            </a:stretch>
          </a:blipFill>
        </p:spPr>
      </p:sp>
      <p:sp>
        <p:nvSpPr>
          <p:cNvPr id="9" name="Freeform 9"/>
          <p:cNvSpPr/>
          <p:nvPr/>
        </p:nvSpPr>
        <p:spPr>
          <a:xfrm>
            <a:off x="14908111" y="7336554"/>
            <a:ext cx="2847715" cy="2847715"/>
          </a:xfrm>
          <a:custGeom>
            <a:avLst/>
            <a:gdLst/>
            <a:ahLst/>
            <a:cxnLst/>
            <a:rect l="l" t="t" r="r" b="b"/>
            <a:pathLst>
              <a:path w="2847715" h="2847715">
                <a:moveTo>
                  <a:pt x="0" y="0"/>
                </a:moveTo>
                <a:lnTo>
                  <a:pt x="2847715" y="0"/>
                </a:lnTo>
                <a:lnTo>
                  <a:pt x="2847715" y="2847715"/>
                </a:lnTo>
                <a:lnTo>
                  <a:pt x="0" y="2847715"/>
                </a:lnTo>
                <a:lnTo>
                  <a:pt x="0" y="0"/>
                </a:lnTo>
                <a:close/>
              </a:path>
            </a:pathLst>
          </a:custGeom>
          <a:blipFill>
            <a:blip r:embed="rId9"/>
            <a:stretch>
              <a:fillRect/>
            </a:stretch>
          </a:blipFill>
        </p:spPr>
      </p:sp>
      <p:sp>
        <p:nvSpPr>
          <p:cNvPr id="10" name="TextBox 10"/>
          <p:cNvSpPr txBox="1"/>
          <p:nvPr/>
        </p:nvSpPr>
        <p:spPr>
          <a:xfrm>
            <a:off x="2626062" y="595384"/>
            <a:ext cx="14022048" cy="2105025"/>
          </a:xfrm>
          <a:prstGeom prst="rect">
            <a:avLst/>
          </a:prstGeom>
        </p:spPr>
        <p:txBody>
          <a:bodyPr lIns="0" tIns="0" rIns="0" bIns="0" rtlCol="0" anchor="t">
            <a:spAutoFit/>
          </a:bodyPr>
          <a:lstStyle/>
          <a:p>
            <a:pPr>
              <a:lnSpc>
                <a:spcPts val="8399"/>
              </a:lnSpc>
            </a:pPr>
            <a:r>
              <a:rPr lang="en-US" sz="6999">
                <a:solidFill>
                  <a:srgbClr val="000000"/>
                </a:solidFill>
                <a:latin typeface="Hammersmith One"/>
              </a:rPr>
              <a:t>DIAGRAMATIC REPRESENTATION</a:t>
            </a:r>
          </a:p>
          <a:p>
            <a:pPr>
              <a:lnSpc>
                <a:spcPts val="8399"/>
              </a:lnSpc>
            </a:pPr>
            <a:endParaRPr lang="en-US" sz="6999">
              <a:solidFill>
                <a:srgbClr val="000000"/>
              </a:solidFill>
              <a:latin typeface="Hammersmith O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0999"/>
            </a:blip>
            <a:stretch>
              <a:fillRect t="-6074" r="-10778" b="-3381"/>
            </a:stretch>
          </a:blipFill>
        </p:spPr>
      </p:sp>
      <p:sp>
        <p:nvSpPr>
          <p:cNvPr id="3" name="AutoShape 3"/>
          <p:cNvSpPr/>
          <p:nvPr/>
        </p:nvSpPr>
        <p:spPr>
          <a:xfrm>
            <a:off x="0" y="102282"/>
            <a:ext cx="18288000" cy="1943434"/>
          </a:xfrm>
          <a:prstGeom prst="rect">
            <a:avLst/>
          </a:prstGeom>
          <a:solidFill>
            <a:srgbClr val="FFB923"/>
          </a:solidFill>
        </p:spPr>
      </p:sp>
      <p:grpSp>
        <p:nvGrpSpPr>
          <p:cNvPr id="4" name="Group 4"/>
          <p:cNvGrpSpPr/>
          <p:nvPr/>
        </p:nvGrpSpPr>
        <p:grpSpPr>
          <a:xfrm>
            <a:off x="1552193" y="53543"/>
            <a:ext cx="15707107" cy="1836348"/>
            <a:chOff x="0" y="0"/>
            <a:chExt cx="20942810" cy="2448463"/>
          </a:xfrm>
        </p:grpSpPr>
        <p:sp>
          <p:nvSpPr>
            <p:cNvPr id="5" name="TextBox 5"/>
            <p:cNvSpPr txBox="1"/>
            <p:nvPr/>
          </p:nvSpPr>
          <p:spPr>
            <a:xfrm>
              <a:off x="0" y="1652447"/>
              <a:ext cx="20942810" cy="796016"/>
            </a:xfrm>
            <a:prstGeom prst="rect">
              <a:avLst/>
            </a:prstGeom>
          </p:spPr>
          <p:txBody>
            <a:bodyPr lIns="0" tIns="0" rIns="0" bIns="0" rtlCol="0" anchor="t">
              <a:spAutoFit/>
            </a:bodyPr>
            <a:lstStyle/>
            <a:p>
              <a:pPr>
                <a:lnSpc>
                  <a:spcPts val="4968"/>
                </a:lnSpc>
              </a:pPr>
              <a:r>
                <a:rPr lang="en-US" sz="3822">
                  <a:solidFill>
                    <a:srgbClr val="000000"/>
                  </a:solidFill>
                  <a:latin typeface="Hammersmith One"/>
                </a:rPr>
                <a:t>                         The power of evaluation</a:t>
              </a:r>
            </a:p>
          </p:txBody>
        </p:sp>
        <p:sp>
          <p:nvSpPr>
            <p:cNvPr id="6" name="TextBox 6"/>
            <p:cNvSpPr txBox="1"/>
            <p:nvPr/>
          </p:nvSpPr>
          <p:spPr>
            <a:xfrm>
              <a:off x="0" y="-66675"/>
              <a:ext cx="20942810" cy="1581522"/>
            </a:xfrm>
            <a:prstGeom prst="rect">
              <a:avLst/>
            </a:prstGeom>
          </p:spPr>
          <p:txBody>
            <a:bodyPr lIns="0" tIns="0" rIns="0" bIns="0" rtlCol="0" anchor="t">
              <a:spAutoFit/>
            </a:bodyPr>
            <a:lstStyle/>
            <a:p>
              <a:pPr marL="0" lvl="0" indent="0" algn="l">
                <a:lnSpc>
                  <a:spcPts val="9701"/>
                </a:lnSpc>
                <a:spcBef>
                  <a:spcPct val="0"/>
                </a:spcBef>
              </a:pPr>
              <a:r>
                <a:rPr lang="en-US" sz="7462" spc="-149" dirty="0">
                  <a:solidFill>
                    <a:srgbClr val="000000"/>
                  </a:solidFill>
                  <a:latin typeface="Hammersmith One"/>
                </a:rPr>
                <a:t>EXISTING AND PROPOSED METHODS</a:t>
              </a:r>
            </a:p>
          </p:txBody>
        </p:sp>
      </p:grpSp>
      <p:sp>
        <p:nvSpPr>
          <p:cNvPr id="7" name="TextBox 7"/>
          <p:cNvSpPr txBox="1"/>
          <p:nvPr/>
        </p:nvSpPr>
        <p:spPr>
          <a:xfrm>
            <a:off x="6709547" y="2233311"/>
            <a:ext cx="3069630"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Bold"/>
              </a:rPr>
              <a:t>EXISTING</a:t>
            </a:r>
          </a:p>
        </p:txBody>
      </p:sp>
      <p:sp>
        <p:nvSpPr>
          <p:cNvPr id="8" name="TextBox 8"/>
          <p:cNvSpPr txBox="1"/>
          <p:nvPr/>
        </p:nvSpPr>
        <p:spPr>
          <a:xfrm>
            <a:off x="11739895" y="2233311"/>
            <a:ext cx="3643809"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Bold"/>
              </a:rPr>
              <a:t>PROPOSED</a:t>
            </a:r>
          </a:p>
        </p:txBody>
      </p:sp>
      <p:sp>
        <p:nvSpPr>
          <p:cNvPr id="9" name="TextBox 9"/>
          <p:cNvSpPr txBox="1"/>
          <p:nvPr/>
        </p:nvSpPr>
        <p:spPr>
          <a:xfrm>
            <a:off x="340958" y="3324356"/>
            <a:ext cx="3786981" cy="1410643"/>
          </a:xfrm>
          <a:prstGeom prst="rect">
            <a:avLst/>
          </a:prstGeom>
        </p:spPr>
        <p:txBody>
          <a:bodyPr lIns="0" tIns="0" rIns="0" bIns="0" rtlCol="0" anchor="t">
            <a:spAutoFit/>
          </a:bodyPr>
          <a:lstStyle/>
          <a:p>
            <a:pPr>
              <a:lnSpc>
                <a:spcPts val="5536"/>
              </a:lnSpc>
            </a:pPr>
            <a:r>
              <a:rPr lang="en-US" sz="4899" spc="-34" dirty="0">
                <a:solidFill>
                  <a:srgbClr val="000000"/>
                </a:solidFill>
                <a:latin typeface="Clear Sans"/>
              </a:rPr>
              <a:t>Data Integrity</a:t>
            </a:r>
          </a:p>
        </p:txBody>
      </p:sp>
      <p:sp>
        <p:nvSpPr>
          <p:cNvPr id="10" name="TextBox 10"/>
          <p:cNvSpPr txBox="1"/>
          <p:nvPr/>
        </p:nvSpPr>
        <p:spPr>
          <a:xfrm>
            <a:off x="6236653" y="3608074"/>
            <a:ext cx="3848001" cy="1135381"/>
          </a:xfrm>
          <a:prstGeom prst="rect">
            <a:avLst/>
          </a:prstGeom>
        </p:spPr>
        <p:txBody>
          <a:bodyPr lIns="0" tIns="0" rIns="0" bIns="0" rtlCol="0" anchor="t">
            <a:spAutoFit/>
          </a:bodyPr>
          <a:lstStyle/>
          <a:p>
            <a:pPr>
              <a:lnSpc>
                <a:spcPts val="4619"/>
              </a:lnSpc>
              <a:spcBef>
                <a:spcPct val="0"/>
              </a:spcBef>
            </a:pPr>
            <a:r>
              <a:rPr lang="en-US" sz="3299">
                <a:solidFill>
                  <a:srgbClr val="000000"/>
                </a:solidFill>
                <a:latin typeface="Clear Sans"/>
              </a:rPr>
              <a:t>Prone to Errors and Inconsistencies</a:t>
            </a:r>
          </a:p>
        </p:txBody>
      </p:sp>
      <p:sp>
        <p:nvSpPr>
          <p:cNvPr id="11" name="TextBox 11"/>
          <p:cNvSpPr txBox="1"/>
          <p:nvPr/>
        </p:nvSpPr>
        <p:spPr>
          <a:xfrm>
            <a:off x="11739895" y="3598549"/>
            <a:ext cx="6548105" cy="1180905"/>
          </a:xfrm>
          <a:prstGeom prst="rect">
            <a:avLst/>
          </a:prstGeom>
        </p:spPr>
        <p:txBody>
          <a:bodyPr lIns="0" tIns="0" rIns="0" bIns="0" rtlCol="0" anchor="t">
            <a:spAutoFit/>
          </a:bodyPr>
          <a:lstStyle/>
          <a:p>
            <a:pPr>
              <a:lnSpc>
                <a:spcPts val="4735"/>
              </a:lnSpc>
              <a:spcBef>
                <a:spcPct val="0"/>
              </a:spcBef>
            </a:pPr>
            <a:r>
              <a:rPr lang="en-US" sz="3382">
                <a:solidFill>
                  <a:srgbClr val="000000"/>
                </a:solidFill>
                <a:latin typeface="Clear Sans"/>
              </a:rPr>
              <a:t>Standardizing Data and Reducing Errors with IOT integration</a:t>
            </a:r>
          </a:p>
        </p:txBody>
      </p:sp>
      <p:sp>
        <p:nvSpPr>
          <p:cNvPr id="12" name="TextBox 12"/>
          <p:cNvSpPr txBox="1"/>
          <p:nvPr/>
        </p:nvSpPr>
        <p:spPr>
          <a:xfrm>
            <a:off x="310448" y="5048250"/>
            <a:ext cx="3848001" cy="837567"/>
          </a:xfrm>
          <a:prstGeom prst="rect">
            <a:avLst/>
          </a:prstGeom>
        </p:spPr>
        <p:txBody>
          <a:bodyPr lIns="0" tIns="0" rIns="0" bIns="0" rtlCol="0" anchor="t">
            <a:spAutoFit/>
          </a:bodyPr>
          <a:lstStyle/>
          <a:p>
            <a:pPr>
              <a:lnSpc>
                <a:spcPts val="6859"/>
              </a:lnSpc>
              <a:spcBef>
                <a:spcPct val="0"/>
              </a:spcBef>
            </a:pPr>
            <a:r>
              <a:rPr lang="en-US" sz="4899">
                <a:solidFill>
                  <a:srgbClr val="000000"/>
                </a:solidFill>
                <a:latin typeface="Clear Sans"/>
              </a:rPr>
              <a:t>Accessibility</a:t>
            </a:r>
          </a:p>
        </p:txBody>
      </p:sp>
      <p:sp>
        <p:nvSpPr>
          <p:cNvPr id="13" name="TextBox 13"/>
          <p:cNvSpPr txBox="1"/>
          <p:nvPr/>
        </p:nvSpPr>
        <p:spPr>
          <a:xfrm>
            <a:off x="6236653" y="5335905"/>
            <a:ext cx="4797326" cy="554356"/>
          </a:xfrm>
          <a:prstGeom prst="rect">
            <a:avLst/>
          </a:prstGeom>
        </p:spPr>
        <p:txBody>
          <a:bodyPr lIns="0" tIns="0" rIns="0" bIns="0" rtlCol="0" anchor="t">
            <a:spAutoFit/>
          </a:bodyPr>
          <a:lstStyle/>
          <a:p>
            <a:pPr algn="just">
              <a:lnSpc>
                <a:spcPts val="4619"/>
              </a:lnSpc>
              <a:spcBef>
                <a:spcPct val="0"/>
              </a:spcBef>
            </a:pPr>
            <a:r>
              <a:rPr lang="en-US" sz="3299">
                <a:solidFill>
                  <a:srgbClr val="000000"/>
                </a:solidFill>
                <a:latin typeface="Clear Sans"/>
              </a:rPr>
              <a:t>Limited, Physical Records</a:t>
            </a:r>
          </a:p>
        </p:txBody>
      </p:sp>
      <p:sp>
        <p:nvSpPr>
          <p:cNvPr id="14" name="TextBox 14"/>
          <p:cNvSpPr txBox="1"/>
          <p:nvPr/>
        </p:nvSpPr>
        <p:spPr>
          <a:xfrm>
            <a:off x="11739895" y="5265229"/>
            <a:ext cx="6548105" cy="1135381"/>
          </a:xfrm>
          <a:prstGeom prst="rect">
            <a:avLst/>
          </a:prstGeom>
        </p:spPr>
        <p:txBody>
          <a:bodyPr lIns="0" tIns="0" rIns="0" bIns="0" rtlCol="0" anchor="t">
            <a:spAutoFit/>
          </a:bodyPr>
          <a:lstStyle/>
          <a:p>
            <a:pPr>
              <a:lnSpc>
                <a:spcPts val="4619"/>
              </a:lnSpc>
              <a:spcBef>
                <a:spcPct val="0"/>
              </a:spcBef>
            </a:pPr>
            <a:r>
              <a:rPr lang="en-US" sz="3299">
                <a:solidFill>
                  <a:srgbClr val="000000"/>
                </a:solidFill>
                <a:latin typeface="Clear Sans"/>
              </a:rPr>
              <a:t>Real-time Monitoring of Patient Health Data</a:t>
            </a:r>
          </a:p>
        </p:txBody>
      </p:sp>
      <p:sp>
        <p:nvSpPr>
          <p:cNvPr id="15" name="TextBox 15"/>
          <p:cNvSpPr txBox="1"/>
          <p:nvPr/>
        </p:nvSpPr>
        <p:spPr>
          <a:xfrm>
            <a:off x="340958" y="6873241"/>
            <a:ext cx="3848001" cy="837567"/>
          </a:xfrm>
          <a:prstGeom prst="rect">
            <a:avLst/>
          </a:prstGeom>
        </p:spPr>
        <p:txBody>
          <a:bodyPr lIns="0" tIns="0" rIns="0" bIns="0" rtlCol="0" anchor="t">
            <a:spAutoFit/>
          </a:bodyPr>
          <a:lstStyle/>
          <a:p>
            <a:pPr>
              <a:lnSpc>
                <a:spcPts val="6859"/>
              </a:lnSpc>
              <a:spcBef>
                <a:spcPct val="0"/>
              </a:spcBef>
            </a:pPr>
            <a:r>
              <a:rPr lang="en-US" sz="4899">
                <a:solidFill>
                  <a:srgbClr val="000000"/>
                </a:solidFill>
                <a:latin typeface="Clear Sans"/>
              </a:rPr>
              <a:t>RFID Tags</a:t>
            </a:r>
          </a:p>
        </p:txBody>
      </p:sp>
      <p:sp>
        <p:nvSpPr>
          <p:cNvPr id="16" name="TextBox 16"/>
          <p:cNvSpPr txBox="1"/>
          <p:nvPr/>
        </p:nvSpPr>
        <p:spPr>
          <a:xfrm>
            <a:off x="6320362" y="6911341"/>
            <a:ext cx="3848001" cy="554356"/>
          </a:xfrm>
          <a:prstGeom prst="rect">
            <a:avLst/>
          </a:prstGeom>
        </p:spPr>
        <p:txBody>
          <a:bodyPr lIns="0" tIns="0" rIns="0" bIns="0" rtlCol="0" anchor="t">
            <a:spAutoFit/>
          </a:bodyPr>
          <a:lstStyle/>
          <a:p>
            <a:pPr>
              <a:lnSpc>
                <a:spcPts val="4619"/>
              </a:lnSpc>
              <a:spcBef>
                <a:spcPct val="0"/>
              </a:spcBef>
            </a:pPr>
            <a:r>
              <a:rPr lang="en-US" sz="3299">
                <a:solidFill>
                  <a:srgbClr val="000000"/>
                </a:solidFill>
                <a:latin typeface="Clear Sans"/>
              </a:rPr>
              <a:t>Not Utilized</a:t>
            </a:r>
          </a:p>
        </p:txBody>
      </p:sp>
      <p:sp>
        <p:nvSpPr>
          <p:cNvPr id="17" name="TextBox 17"/>
          <p:cNvSpPr txBox="1"/>
          <p:nvPr/>
        </p:nvSpPr>
        <p:spPr>
          <a:xfrm>
            <a:off x="11739895" y="6724459"/>
            <a:ext cx="6548105" cy="1135381"/>
          </a:xfrm>
          <a:prstGeom prst="rect">
            <a:avLst/>
          </a:prstGeom>
        </p:spPr>
        <p:txBody>
          <a:bodyPr lIns="0" tIns="0" rIns="0" bIns="0" rtlCol="0" anchor="t">
            <a:spAutoFit/>
          </a:bodyPr>
          <a:lstStyle/>
          <a:p>
            <a:pPr>
              <a:lnSpc>
                <a:spcPts val="4619"/>
              </a:lnSpc>
              <a:spcBef>
                <a:spcPct val="0"/>
              </a:spcBef>
            </a:pPr>
            <a:r>
              <a:rPr lang="en-US" sz="3299">
                <a:solidFill>
                  <a:srgbClr val="000000"/>
                </a:solidFill>
                <a:latin typeface="Clear Sans"/>
              </a:rPr>
              <a:t>Utilized for Automatic Patient Identification and Tracking</a:t>
            </a:r>
          </a:p>
        </p:txBody>
      </p:sp>
      <p:sp>
        <p:nvSpPr>
          <p:cNvPr id="18" name="TextBox 18"/>
          <p:cNvSpPr txBox="1"/>
          <p:nvPr/>
        </p:nvSpPr>
        <p:spPr>
          <a:xfrm>
            <a:off x="310448" y="8161338"/>
            <a:ext cx="3118552" cy="816890"/>
          </a:xfrm>
          <a:prstGeom prst="rect">
            <a:avLst/>
          </a:prstGeom>
        </p:spPr>
        <p:txBody>
          <a:bodyPr wrap="square" lIns="0" tIns="0" rIns="0" bIns="0" rtlCol="0" anchor="t">
            <a:spAutoFit/>
          </a:bodyPr>
          <a:lstStyle/>
          <a:p>
            <a:pPr algn="ctr">
              <a:lnSpc>
                <a:spcPts val="6859"/>
              </a:lnSpc>
              <a:spcBef>
                <a:spcPct val="0"/>
              </a:spcBef>
            </a:pPr>
            <a:r>
              <a:rPr lang="en-US" sz="4899" dirty="0">
                <a:solidFill>
                  <a:srgbClr val="000000"/>
                </a:solidFill>
                <a:latin typeface="Clear Sans"/>
              </a:rPr>
              <a:t>Efficiency</a:t>
            </a:r>
          </a:p>
        </p:txBody>
      </p:sp>
      <p:sp>
        <p:nvSpPr>
          <p:cNvPr id="19" name="TextBox 19"/>
          <p:cNvSpPr txBox="1"/>
          <p:nvPr/>
        </p:nvSpPr>
        <p:spPr>
          <a:xfrm>
            <a:off x="369781" y="9163050"/>
            <a:ext cx="1275556" cy="837567"/>
          </a:xfrm>
          <a:prstGeom prst="rect">
            <a:avLst/>
          </a:prstGeom>
        </p:spPr>
        <p:txBody>
          <a:bodyPr lIns="0" tIns="0" rIns="0" bIns="0" rtlCol="0" anchor="t">
            <a:spAutoFit/>
          </a:bodyPr>
          <a:lstStyle/>
          <a:p>
            <a:pPr algn="ctr">
              <a:lnSpc>
                <a:spcPts val="6859"/>
              </a:lnSpc>
              <a:spcBef>
                <a:spcPct val="0"/>
              </a:spcBef>
            </a:pPr>
            <a:r>
              <a:rPr lang="en-US" sz="4899">
                <a:solidFill>
                  <a:srgbClr val="000000"/>
                </a:solidFill>
                <a:latin typeface="Clear Sans"/>
              </a:rPr>
              <a:t>Cost</a:t>
            </a:r>
          </a:p>
        </p:txBody>
      </p:sp>
      <p:sp>
        <p:nvSpPr>
          <p:cNvPr id="20" name="TextBox 20"/>
          <p:cNvSpPr txBox="1"/>
          <p:nvPr/>
        </p:nvSpPr>
        <p:spPr>
          <a:xfrm>
            <a:off x="6236653" y="8183690"/>
            <a:ext cx="4797326" cy="1135381"/>
          </a:xfrm>
          <a:prstGeom prst="rect">
            <a:avLst/>
          </a:prstGeom>
        </p:spPr>
        <p:txBody>
          <a:bodyPr lIns="0" tIns="0" rIns="0" bIns="0" rtlCol="0" anchor="t">
            <a:spAutoFit/>
          </a:bodyPr>
          <a:lstStyle/>
          <a:p>
            <a:pPr>
              <a:lnSpc>
                <a:spcPts val="4619"/>
              </a:lnSpc>
              <a:spcBef>
                <a:spcPct val="0"/>
              </a:spcBef>
            </a:pPr>
            <a:r>
              <a:rPr lang="en-US" sz="3299">
                <a:solidFill>
                  <a:srgbClr val="000000"/>
                </a:solidFill>
                <a:latin typeface="Clear Sans"/>
              </a:rPr>
              <a:t>Manual Processes, May be Slow</a:t>
            </a:r>
          </a:p>
        </p:txBody>
      </p:sp>
      <p:sp>
        <p:nvSpPr>
          <p:cNvPr id="21" name="TextBox 21"/>
          <p:cNvSpPr txBox="1"/>
          <p:nvPr/>
        </p:nvSpPr>
        <p:spPr>
          <a:xfrm>
            <a:off x="11739895" y="8031481"/>
            <a:ext cx="6548105" cy="1135381"/>
          </a:xfrm>
          <a:prstGeom prst="rect">
            <a:avLst/>
          </a:prstGeom>
        </p:spPr>
        <p:txBody>
          <a:bodyPr lIns="0" tIns="0" rIns="0" bIns="0" rtlCol="0" anchor="t">
            <a:spAutoFit/>
          </a:bodyPr>
          <a:lstStyle/>
          <a:p>
            <a:pPr>
              <a:lnSpc>
                <a:spcPts val="4619"/>
              </a:lnSpc>
              <a:spcBef>
                <a:spcPct val="0"/>
              </a:spcBef>
            </a:pPr>
            <a:r>
              <a:rPr lang="en-US" sz="3299">
                <a:solidFill>
                  <a:srgbClr val="000000"/>
                </a:solidFill>
                <a:latin typeface="Clear Sans"/>
              </a:rPr>
              <a:t>Optimized Power Efficiency in IoT Devices</a:t>
            </a:r>
          </a:p>
        </p:txBody>
      </p:sp>
      <p:sp>
        <p:nvSpPr>
          <p:cNvPr id="22" name="TextBox 22"/>
          <p:cNvSpPr txBox="1"/>
          <p:nvPr/>
        </p:nvSpPr>
        <p:spPr>
          <a:xfrm>
            <a:off x="6236653" y="9642920"/>
            <a:ext cx="3505200" cy="55435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Clear Sans"/>
              </a:rPr>
              <a:t>High maintainance</a:t>
            </a:r>
          </a:p>
        </p:txBody>
      </p:sp>
      <p:sp>
        <p:nvSpPr>
          <p:cNvPr id="23" name="TextBox 23"/>
          <p:cNvSpPr txBox="1"/>
          <p:nvPr/>
        </p:nvSpPr>
        <p:spPr>
          <a:xfrm>
            <a:off x="11739895" y="9572308"/>
            <a:ext cx="3974505"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Clear Sans"/>
              </a:rPr>
              <a:t>High intial investment</a:t>
            </a:r>
          </a:p>
        </p:txBody>
      </p:sp>
      <p:grpSp>
        <p:nvGrpSpPr>
          <p:cNvPr id="24" name="Group 24"/>
          <p:cNvGrpSpPr/>
          <p:nvPr/>
        </p:nvGrpSpPr>
        <p:grpSpPr>
          <a:xfrm>
            <a:off x="5525250" y="3809669"/>
            <a:ext cx="412670" cy="412670"/>
            <a:chOff x="0" y="0"/>
            <a:chExt cx="550226" cy="550226"/>
          </a:xfrm>
        </p:grpSpPr>
        <p:grpSp>
          <p:nvGrpSpPr>
            <p:cNvPr id="25" name="Group 25"/>
            <p:cNvGrpSpPr/>
            <p:nvPr/>
          </p:nvGrpSpPr>
          <p:grpSpPr>
            <a:xfrm rot="-10800000">
              <a:off x="0" y="0"/>
              <a:ext cx="550226" cy="550226"/>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27" name="Group 27"/>
            <p:cNvGrpSpPr/>
            <p:nvPr/>
          </p:nvGrpSpPr>
          <p:grpSpPr>
            <a:xfrm rot="-10800000">
              <a:off x="201961" y="201961"/>
              <a:ext cx="146304" cy="146304"/>
              <a:chOff x="0" y="0"/>
              <a:chExt cx="6350000" cy="6350000"/>
            </a:xfrm>
          </p:grpSpPr>
          <p:sp>
            <p:nvSpPr>
              <p:cNvPr id="28" name="Freeform 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29" name="Group 29"/>
          <p:cNvGrpSpPr/>
          <p:nvPr/>
        </p:nvGrpSpPr>
        <p:grpSpPr>
          <a:xfrm>
            <a:off x="5525250" y="5514658"/>
            <a:ext cx="412670" cy="412670"/>
            <a:chOff x="0" y="0"/>
            <a:chExt cx="550226" cy="550226"/>
          </a:xfrm>
        </p:grpSpPr>
        <p:grpSp>
          <p:nvGrpSpPr>
            <p:cNvPr id="30" name="Group 30"/>
            <p:cNvGrpSpPr/>
            <p:nvPr/>
          </p:nvGrpSpPr>
          <p:grpSpPr>
            <a:xfrm rot="-10800000">
              <a:off x="0" y="0"/>
              <a:ext cx="550226" cy="550226"/>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32" name="Group 32"/>
            <p:cNvGrpSpPr/>
            <p:nvPr/>
          </p:nvGrpSpPr>
          <p:grpSpPr>
            <a:xfrm rot="-10800000">
              <a:off x="201961" y="201961"/>
              <a:ext cx="146304" cy="146304"/>
              <a:chOff x="0" y="0"/>
              <a:chExt cx="6350000" cy="6350000"/>
            </a:xfrm>
          </p:grpSpPr>
          <p:sp>
            <p:nvSpPr>
              <p:cNvPr id="33" name="Freeform 3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34" name="Group 34"/>
          <p:cNvGrpSpPr/>
          <p:nvPr/>
        </p:nvGrpSpPr>
        <p:grpSpPr>
          <a:xfrm>
            <a:off x="5525250" y="7053027"/>
            <a:ext cx="412670" cy="412670"/>
            <a:chOff x="0" y="0"/>
            <a:chExt cx="550226" cy="550226"/>
          </a:xfrm>
        </p:grpSpPr>
        <p:grpSp>
          <p:nvGrpSpPr>
            <p:cNvPr id="35" name="Group 35"/>
            <p:cNvGrpSpPr/>
            <p:nvPr/>
          </p:nvGrpSpPr>
          <p:grpSpPr>
            <a:xfrm rot="-10800000">
              <a:off x="0" y="0"/>
              <a:ext cx="550226" cy="550226"/>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37" name="Group 37"/>
            <p:cNvGrpSpPr/>
            <p:nvPr/>
          </p:nvGrpSpPr>
          <p:grpSpPr>
            <a:xfrm rot="-10800000">
              <a:off x="201961" y="201961"/>
              <a:ext cx="146304" cy="146304"/>
              <a:chOff x="0" y="0"/>
              <a:chExt cx="6350000" cy="6350000"/>
            </a:xfrm>
          </p:grpSpPr>
          <p:sp>
            <p:nvSpPr>
              <p:cNvPr id="38" name="Freeform 3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39" name="Group 39"/>
          <p:cNvGrpSpPr/>
          <p:nvPr/>
        </p:nvGrpSpPr>
        <p:grpSpPr>
          <a:xfrm>
            <a:off x="5525250" y="8367285"/>
            <a:ext cx="412670" cy="412670"/>
            <a:chOff x="0" y="0"/>
            <a:chExt cx="550226" cy="550226"/>
          </a:xfrm>
        </p:grpSpPr>
        <p:grpSp>
          <p:nvGrpSpPr>
            <p:cNvPr id="40" name="Group 40"/>
            <p:cNvGrpSpPr/>
            <p:nvPr/>
          </p:nvGrpSpPr>
          <p:grpSpPr>
            <a:xfrm rot="-10800000">
              <a:off x="0" y="0"/>
              <a:ext cx="550226" cy="550226"/>
              <a:chOff x="0" y="0"/>
              <a:chExt cx="6350000" cy="6350000"/>
            </a:xfrm>
          </p:grpSpPr>
          <p:sp>
            <p:nvSpPr>
              <p:cNvPr id="41" name="Freeform 4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42" name="Group 42"/>
            <p:cNvGrpSpPr/>
            <p:nvPr/>
          </p:nvGrpSpPr>
          <p:grpSpPr>
            <a:xfrm rot="-10800000">
              <a:off x="201961" y="201961"/>
              <a:ext cx="146304" cy="146304"/>
              <a:chOff x="0" y="0"/>
              <a:chExt cx="6350000" cy="6350000"/>
            </a:xfrm>
          </p:grpSpPr>
          <p:sp>
            <p:nvSpPr>
              <p:cNvPr id="43" name="Freeform 4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44" name="Group 44"/>
          <p:cNvGrpSpPr/>
          <p:nvPr/>
        </p:nvGrpSpPr>
        <p:grpSpPr>
          <a:xfrm>
            <a:off x="5525250" y="9794282"/>
            <a:ext cx="412670" cy="412670"/>
            <a:chOff x="0" y="0"/>
            <a:chExt cx="550226" cy="550226"/>
          </a:xfrm>
        </p:grpSpPr>
        <p:grpSp>
          <p:nvGrpSpPr>
            <p:cNvPr id="45" name="Group 45"/>
            <p:cNvGrpSpPr/>
            <p:nvPr/>
          </p:nvGrpSpPr>
          <p:grpSpPr>
            <a:xfrm rot="-10800000">
              <a:off x="0" y="0"/>
              <a:ext cx="550226" cy="550226"/>
              <a:chOff x="0" y="0"/>
              <a:chExt cx="6350000" cy="6350000"/>
            </a:xfrm>
          </p:grpSpPr>
          <p:sp>
            <p:nvSpPr>
              <p:cNvPr id="46" name="Freeform 4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47" name="Group 47"/>
            <p:cNvGrpSpPr/>
            <p:nvPr/>
          </p:nvGrpSpPr>
          <p:grpSpPr>
            <a:xfrm rot="-10800000">
              <a:off x="201961" y="201961"/>
              <a:ext cx="146304" cy="146304"/>
              <a:chOff x="0" y="0"/>
              <a:chExt cx="6350000" cy="6350000"/>
            </a:xfrm>
          </p:grpSpPr>
          <p:sp>
            <p:nvSpPr>
              <p:cNvPr id="48" name="Freeform 4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49" name="Group 49"/>
          <p:cNvGrpSpPr/>
          <p:nvPr/>
        </p:nvGrpSpPr>
        <p:grpSpPr>
          <a:xfrm>
            <a:off x="11033979" y="3828332"/>
            <a:ext cx="412670" cy="412670"/>
            <a:chOff x="0" y="0"/>
            <a:chExt cx="550226" cy="550226"/>
          </a:xfrm>
        </p:grpSpPr>
        <p:grpSp>
          <p:nvGrpSpPr>
            <p:cNvPr id="50" name="Group 50"/>
            <p:cNvGrpSpPr/>
            <p:nvPr/>
          </p:nvGrpSpPr>
          <p:grpSpPr>
            <a:xfrm rot="-10800000">
              <a:off x="0" y="0"/>
              <a:ext cx="550226" cy="550226"/>
              <a:chOff x="0" y="0"/>
              <a:chExt cx="6350000" cy="6350000"/>
            </a:xfrm>
          </p:grpSpPr>
          <p:sp>
            <p:nvSpPr>
              <p:cNvPr id="51" name="Freeform 5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52" name="Group 52"/>
            <p:cNvGrpSpPr/>
            <p:nvPr/>
          </p:nvGrpSpPr>
          <p:grpSpPr>
            <a:xfrm rot="-10800000">
              <a:off x="201961" y="201961"/>
              <a:ext cx="146304" cy="146304"/>
              <a:chOff x="0" y="0"/>
              <a:chExt cx="6350000" cy="6350000"/>
            </a:xfrm>
          </p:grpSpPr>
          <p:sp>
            <p:nvSpPr>
              <p:cNvPr id="53" name="Freeform 5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54" name="Group 54"/>
          <p:cNvGrpSpPr/>
          <p:nvPr/>
        </p:nvGrpSpPr>
        <p:grpSpPr>
          <a:xfrm>
            <a:off x="11033979" y="5514658"/>
            <a:ext cx="412670" cy="412670"/>
            <a:chOff x="0" y="0"/>
            <a:chExt cx="550226" cy="550226"/>
          </a:xfrm>
        </p:grpSpPr>
        <p:grpSp>
          <p:nvGrpSpPr>
            <p:cNvPr id="55" name="Group 55"/>
            <p:cNvGrpSpPr/>
            <p:nvPr/>
          </p:nvGrpSpPr>
          <p:grpSpPr>
            <a:xfrm rot="-10800000">
              <a:off x="0" y="0"/>
              <a:ext cx="550226" cy="550226"/>
              <a:chOff x="0" y="0"/>
              <a:chExt cx="6350000" cy="6350000"/>
            </a:xfrm>
          </p:grpSpPr>
          <p:sp>
            <p:nvSpPr>
              <p:cNvPr id="56" name="Freeform 5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57" name="Group 57"/>
            <p:cNvGrpSpPr/>
            <p:nvPr/>
          </p:nvGrpSpPr>
          <p:grpSpPr>
            <a:xfrm rot="-10800000">
              <a:off x="201961" y="201961"/>
              <a:ext cx="146304" cy="146304"/>
              <a:chOff x="0" y="0"/>
              <a:chExt cx="6350000" cy="6350000"/>
            </a:xfrm>
          </p:grpSpPr>
          <p:sp>
            <p:nvSpPr>
              <p:cNvPr id="58" name="Freeform 5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59" name="Group 59"/>
          <p:cNvGrpSpPr/>
          <p:nvPr/>
        </p:nvGrpSpPr>
        <p:grpSpPr>
          <a:xfrm>
            <a:off x="11033979" y="7010759"/>
            <a:ext cx="412670" cy="412670"/>
            <a:chOff x="0" y="0"/>
            <a:chExt cx="550226" cy="550226"/>
          </a:xfrm>
        </p:grpSpPr>
        <p:grpSp>
          <p:nvGrpSpPr>
            <p:cNvPr id="60" name="Group 60"/>
            <p:cNvGrpSpPr/>
            <p:nvPr/>
          </p:nvGrpSpPr>
          <p:grpSpPr>
            <a:xfrm rot="-10800000">
              <a:off x="0" y="0"/>
              <a:ext cx="550226" cy="550226"/>
              <a:chOff x="0" y="0"/>
              <a:chExt cx="6350000" cy="6350000"/>
            </a:xfrm>
          </p:grpSpPr>
          <p:sp>
            <p:nvSpPr>
              <p:cNvPr id="61" name="Freeform 6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62" name="Group 62"/>
            <p:cNvGrpSpPr/>
            <p:nvPr/>
          </p:nvGrpSpPr>
          <p:grpSpPr>
            <a:xfrm rot="-10800000">
              <a:off x="201961" y="201961"/>
              <a:ext cx="146304" cy="146304"/>
              <a:chOff x="0" y="0"/>
              <a:chExt cx="6350000" cy="6350000"/>
            </a:xfrm>
          </p:grpSpPr>
          <p:sp>
            <p:nvSpPr>
              <p:cNvPr id="63" name="Freeform 6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64" name="Group 64"/>
          <p:cNvGrpSpPr/>
          <p:nvPr/>
        </p:nvGrpSpPr>
        <p:grpSpPr>
          <a:xfrm>
            <a:off x="11033979" y="8367285"/>
            <a:ext cx="412670" cy="412670"/>
            <a:chOff x="0" y="0"/>
            <a:chExt cx="550226" cy="550226"/>
          </a:xfrm>
        </p:grpSpPr>
        <p:grpSp>
          <p:nvGrpSpPr>
            <p:cNvPr id="65" name="Group 65"/>
            <p:cNvGrpSpPr/>
            <p:nvPr/>
          </p:nvGrpSpPr>
          <p:grpSpPr>
            <a:xfrm rot="-10800000">
              <a:off x="0" y="0"/>
              <a:ext cx="550226" cy="550226"/>
              <a:chOff x="0" y="0"/>
              <a:chExt cx="6350000" cy="6350000"/>
            </a:xfrm>
          </p:grpSpPr>
          <p:sp>
            <p:nvSpPr>
              <p:cNvPr id="66" name="Freeform 6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67" name="Group 67"/>
            <p:cNvGrpSpPr/>
            <p:nvPr/>
          </p:nvGrpSpPr>
          <p:grpSpPr>
            <a:xfrm rot="-10800000">
              <a:off x="201961" y="201961"/>
              <a:ext cx="146304" cy="146304"/>
              <a:chOff x="0" y="0"/>
              <a:chExt cx="6350000" cy="6350000"/>
            </a:xfrm>
          </p:grpSpPr>
          <p:sp>
            <p:nvSpPr>
              <p:cNvPr id="68" name="Freeform 6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69" name="Group 69"/>
          <p:cNvGrpSpPr/>
          <p:nvPr/>
        </p:nvGrpSpPr>
        <p:grpSpPr>
          <a:xfrm>
            <a:off x="11033979" y="9629458"/>
            <a:ext cx="412670" cy="412670"/>
            <a:chOff x="0" y="0"/>
            <a:chExt cx="550226" cy="550226"/>
          </a:xfrm>
        </p:grpSpPr>
        <p:grpSp>
          <p:nvGrpSpPr>
            <p:cNvPr id="70" name="Group 70"/>
            <p:cNvGrpSpPr/>
            <p:nvPr/>
          </p:nvGrpSpPr>
          <p:grpSpPr>
            <a:xfrm rot="-10800000">
              <a:off x="0" y="0"/>
              <a:ext cx="550226" cy="550226"/>
              <a:chOff x="0" y="0"/>
              <a:chExt cx="6350000" cy="6350000"/>
            </a:xfrm>
          </p:grpSpPr>
          <p:sp>
            <p:nvSpPr>
              <p:cNvPr id="71" name="Freeform 7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72" name="Group 72"/>
            <p:cNvGrpSpPr/>
            <p:nvPr/>
          </p:nvGrpSpPr>
          <p:grpSpPr>
            <a:xfrm rot="-10800000">
              <a:off x="201961" y="201961"/>
              <a:ext cx="146304" cy="146304"/>
              <a:chOff x="0" y="0"/>
              <a:chExt cx="6350000" cy="6350000"/>
            </a:xfrm>
          </p:grpSpPr>
          <p:sp>
            <p:nvSpPr>
              <p:cNvPr id="73" name="Freeform 7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5888"/>
            <a:ext cx="4979134" cy="2389396"/>
          </a:xfrm>
          <a:custGeom>
            <a:avLst/>
            <a:gdLst/>
            <a:ahLst/>
            <a:cxnLst/>
            <a:rect l="l" t="t" r="r" b="b"/>
            <a:pathLst>
              <a:path w="4979134" h="2389396">
                <a:moveTo>
                  <a:pt x="0" y="0"/>
                </a:moveTo>
                <a:lnTo>
                  <a:pt x="4979134" y="0"/>
                </a:lnTo>
                <a:lnTo>
                  <a:pt x="4979134" y="2389396"/>
                </a:lnTo>
                <a:lnTo>
                  <a:pt x="0" y="2389396"/>
                </a:lnTo>
                <a:lnTo>
                  <a:pt x="0" y="0"/>
                </a:lnTo>
                <a:close/>
              </a:path>
            </a:pathLst>
          </a:custGeom>
          <a:blipFill>
            <a:blip r:embed="rId2"/>
            <a:stretch>
              <a:fillRect t="-33093" r="-1512" b="-42644"/>
            </a:stretch>
          </a:blipFill>
        </p:spPr>
      </p:sp>
      <p:sp>
        <p:nvSpPr>
          <p:cNvPr id="3" name="AutoShape 3"/>
          <p:cNvSpPr/>
          <p:nvPr/>
        </p:nvSpPr>
        <p:spPr>
          <a:xfrm>
            <a:off x="0" y="0"/>
            <a:ext cx="18288000" cy="2252828"/>
          </a:xfrm>
          <a:prstGeom prst="rect">
            <a:avLst/>
          </a:prstGeom>
          <a:solidFill>
            <a:srgbClr val="FFB923"/>
          </a:solidFill>
        </p:spPr>
      </p:sp>
      <p:sp>
        <p:nvSpPr>
          <p:cNvPr id="4" name="Freeform 4"/>
          <p:cNvSpPr/>
          <p:nvPr/>
        </p:nvSpPr>
        <p:spPr>
          <a:xfrm>
            <a:off x="9606317" y="2656230"/>
            <a:ext cx="8681683" cy="7630770"/>
          </a:xfrm>
          <a:custGeom>
            <a:avLst/>
            <a:gdLst/>
            <a:ahLst/>
            <a:cxnLst/>
            <a:rect l="l" t="t" r="r" b="b"/>
            <a:pathLst>
              <a:path w="8681683" h="7630770">
                <a:moveTo>
                  <a:pt x="0" y="0"/>
                </a:moveTo>
                <a:lnTo>
                  <a:pt x="8681683" y="0"/>
                </a:lnTo>
                <a:lnTo>
                  <a:pt x="8681683" y="7630770"/>
                </a:lnTo>
                <a:lnTo>
                  <a:pt x="0" y="7630770"/>
                </a:lnTo>
                <a:lnTo>
                  <a:pt x="0" y="0"/>
                </a:lnTo>
                <a:close/>
              </a:path>
            </a:pathLst>
          </a:custGeom>
          <a:blipFill>
            <a:blip r:embed="rId3"/>
            <a:stretch>
              <a:fillRect b="-13772"/>
            </a:stretch>
          </a:blipFill>
        </p:spPr>
        <p:txBody>
          <a:bodyPr/>
          <a:lstStyle/>
          <a:p>
            <a:endParaRPr lang="en-IN" dirty="0"/>
          </a:p>
        </p:txBody>
      </p:sp>
      <p:sp>
        <p:nvSpPr>
          <p:cNvPr id="5" name="Freeform 5"/>
          <p:cNvSpPr/>
          <p:nvPr/>
        </p:nvSpPr>
        <p:spPr>
          <a:xfrm>
            <a:off x="15331623" y="32535"/>
            <a:ext cx="2956377" cy="2187758"/>
          </a:xfrm>
          <a:custGeom>
            <a:avLst/>
            <a:gdLst/>
            <a:ahLst/>
            <a:cxnLst/>
            <a:rect l="l" t="t" r="r" b="b"/>
            <a:pathLst>
              <a:path w="2956377" h="2187758">
                <a:moveTo>
                  <a:pt x="0" y="0"/>
                </a:moveTo>
                <a:lnTo>
                  <a:pt x="2956377" y="0"/>
                </a:lnTo>
                <a:lnTo>
                  <a:pt x="2956377" y="2187758"/>
                </a:lnTo>
                <a:lnTo>
                  <a:pt x="0" y="2187758"/>
                </a:lnTo>
                <a:lnTo>
                  <a:pt x="0" y="0"/>
                </a:lnTo>
                <a:close/>
              </a:path>
            </a:pathLst>
          </a:custGeom>
          <a:blipFill>
            <a:blip r:embed="rId4"/>
            <a:stretch>
              <a:fillRect l="-2462" r="-2462" b="-20883"/>
            </a:stretch>
          </a:blipFill>
        </p:spPr>
      </p:sp>
      <p:sp>
        <p:nvSpPr>
          <p:cNvPr id="6" name="TextBox 6"/>
          <p:cNvSpPr txBox="1"/>
          <p:nvPr/>
        </p:nvSpPr>
        <p:spPr>
          <a:xfrm>
            <a:off x="0" y="-105562"/>
            <a:ext cx="18288000" cy="1505605"/>
          </a:xfrm>
          <a:prstGeom prst="rect">
            <a:avLst/>
          </a:prstGeom>
        </p:spPr>
        <p:txBody>
          <a:bodyPr lIns="0" tIns="0" rIns="0" bIns="0" rtlCol="0" anchor="t">
            <a:spAutoFit/>
          </a:bodyPr>
          <a:lstStyle/>
          <a:p>
            <a:pPr marL="0" lvl="0" indent="0" algn="ctr">
              <a:lnSpc>
                <a:spcPts val="12880"/>
              </a:lnSpc>
              <a:spcBef>
                <a:spcPct val="0"/>
              </a:spcBef>
            </a:pPr>
            <a:r>
              <a:rPr lang="en-US" sz="6600" dirty="0">
                <a:solidFill>
                  <a:srgbClr val="000000"/>
                </a:solidFill>
                <a:latin typeface="Canva Sans Bold"/>
              </a:rPr>
              <a:t>ADVANTAGES</a:t>
            </a:r>
          </a:p>
        </p:txBody>
      </p:sp>
      <p:sp>
        <p:nvSpPr>
          <p:cNvPr id="7" name="TextBox 7"/>
          <p:cNvSpPr txBox="1"/>
          <p:nvPr/>
        </p:nvSpPr>
        <p:spPr>
          <a:xfrm>
            <a:off x="5594200" y="1365733"/>
            <a:ext cx="7816999" cy="874214"/>
          </a:xfrm>
          <a:prstGeom prst="rect">
            <a:avLst/>
          </a:prstGeom>
        </p:spPr>
        <p:txBody>
          <a:bodyPr wrap="square" lIns="0" tIns="0" rIns="0" bIns="0" rtlCol="0" anchor="t">
            <a:spAutoFit/>
          </a:bodyPr>
          <a:lstStyle/>
          <a:p>
            <a:pPr marL="0" lvl="0" indent="0">
              <a:lnSpc>
                <a:spcPts val="7279"/>
              </a:lnSpc>
              <a:spcBef>
                <a:spcPct val="0"/>
              </a:spcBef>
            </a:pPr>
            <a:r>
              <a:rPr lang="en-US" sz="5199" dirty="0">
                <a:solidFill>
                  <a:srgbClr val="000000"/>
                </a:solidFill>
                <a:latin typeface="Canva Sans Bold"/>
              </a:rPr>
              <a:t>Unlocking the </a:t>
            </a:r>
            <a:r>
              <a:rPr lang="en-US" sz="5199" dirty="0" err="1">
                <a:solidFill>
                  <a:srgbClr val="000000"/>
                </a:solidFill>
                <a:latin typeface="Canva Sans Bold"/>
              </a:rPr>
              <a:t>benifits</a:t>
            </a:r>
            <a:endParaRPr lang="en-US" sz="5199" dirty="0">
              <a:solidFill>
                <a:srgbClr val="000000"/>
              </a:solidFill>
              <a:latin typeface="Canva Sans Bold"/>
            </a:endParaRPr>
          </a:p>
        </p:txBody>
      </p:sp>
      <p:sp>
        <p:nvSpPr>
          <p:cNvPr id="8" name="TextBox 8"/>
          <p:cNvSpPr txBox="1"/>
          <p:nvPr/>
        </p:nvSpPr>
        <p:spPr>
          <a:xfrm>
            <a:off x="0" y="2689224"/>
            <a:ext cx="11255174" cy="3073401"/>
          </a:xfrm>
          <a:prstGeom prst="rect">
            <a:avLst/>
          </a:prstGeom>
        </p:spPr>
        <p:txBody>
          <a:bodyPr lIns="0" tIns="0" rIns="0" bIns="0" rtlCol="0" anchor="t">
            <a:spAutoFit/>
          </a:bodyPr>
          <a:lstStyle/>
          <a:p>
            <a:pPr marL="755644" lvl="1" indent="-377822">
              <a:lnSpc>
                <a:spcPts val="4899"/>
              </a:lnSpc>
              <a:buFont typeface="Arial"/>
              <a:buChar char="•"/>
            </a:pPr>
            <a:r>
              <a:rPr lang="en-US" sz="3499" b="1" dirty="0">
                <a:solidFill>
                  <a:srgbClr val="000000"/>
                </a:solidFill>
                <a:latin typeface="Times New Roman" panose="02020603050405020304" pitchFamily="18" charset="0"/>
                <a:cs typeface="Times New Roman" panose="02020603050405020304" pitchFamily="18" charset="0"/>
              </a:rPr>
              <a:t>Cost Savings: </a:t>
            </a:r>
            <a:r>
              <a:rPr lang="en-US" sz="3499" dirty="0">
                <a:solidFill>
                  <a:srgbClr val="000000"/>
                </a:solidFill>
                <a:latin typeface="Times New Roman" panose="02020603050405020304" pitchFamily="18" charset="0"/>
                <a:cs typeface="Times New Roman" panose="02020603050405020304" pitchFamily="18" charset="0"/>
              </a:rPr>
              <a:t>By optimizing the allocation of medical resources, the system helps in minimizing unnecessary expenses associated with idle time and inefficient resource allocation.</a:t>
            </a:r>
          </a:p>
          <a:p>
            <a:pPr marL="755644" lvl="1" indent="-377822">
              <a:lnSpc>
                <a:spcPts val="4899"/>
              </a:lnSpc>
              <a:buFont typeface="Arial"/>
              <a:buChar char="•"/>
            </a:pPr>
            <a:endParaRPr lang="en-US" sz="3499" dirty="0">
              <a:solidFill>
                <a:srgbClr val="000000"/>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33386" y="5272119"/>
            <a:ext cx="10568625" cy="1833259"/>
          </a:xfrm>
          <a:prstGeom prst="rect">
            <a:avLst/>
          </a:prstGeom>
        </p:spPr>
        <p:txBody>
          <a:bodyPr lIns="0" tIns="0" rIns="0" bIns="0" rtlCol="0" anchor="t">
            <a:spAutoFit/>
          </a:bodyPr>
          <a:lstStyle/>
          <a:p>
            <a:pPr marL="755644" lvl="1" indent="-377822">
              <a:lnSpc>
                <a:spcPts val="4899"/>
              </a:lnSpc>
              <a:buFont typeface="Arial"/>
              <a:buChar char="•"/>
            </a:pPr>
            <a:r>
              <a:rPr lang="en-US" sz="3499" dirty="0">
                <a:solidFill>
                  <a:srgbClr val="000000"/>
                </a:solidFill>
                <a:latin typeface="Times New Roman" panose="02020603050405020304" pitchFamily="18" charset="0"/>
                <a:cs typeface="Times New Roman" panose="02020603050405020304" pitchFamily="18" charset="0"/>
              </a:rPr>
              <a:t> </a:t>
            </a:r>
            <a:r>
              <a:rPr lang="en-US" sz="3499" b="1" dirty="0">
                <a:solidFill>
                  <a:srgbClr val="000000"/>
                </a:solidFill>
                <a:latin typeface="Times New Roman" panose="02020603050405020304" pitchFamily="18" charset="0"/>
                <a:cs typeface="Times New Roman" panose="02020603050405020304" pitchFamily="18" charset="0"/>
              </a:rPr>
              <a:t>Cloud-based storage: </a:t>
            </a:r>
            <a:r>
              <a:rPr lang="en-US" sz="3499" dirty="0">
                <a:solidFill>
                  <a:srgbClr val="000000"/>
                </a:solidFill>
                <a:latin typeface="Times New Roman" panose="02020603050405020304" pitchFamily="18" charset="0"/>
                <a:cs typeface="Times New Roman" panose="02020603050405020304" pitchFamily="18" charset="0"/>
              </a:rPr>
              <a:t>Storing data in the cloud facilitates easy access and updates to information, ensuring the system remains up-to-date.</a:t>
            </a:r>
          </a:p>
        </p:txBody>
      </p:sp>
      <p:sp>
        <p:nvSpPr>
          <p:cNvPr id="10" name="TextBox 10"/>
          <p:cNvSpPr txBox="1"/>
          <p:nvPr/>
        </p:nvSpPr>
        <p:spPr>
          <a:xfrm>
            <a:off x="-33386" y="7669245"/>
            <a:ext cx="10568625" cy="1758302"/>
          </a:xfrm>
          <a:prstGeom prst="rect">
            <a:avLst/>
          </a:prstGeom>
        </p:spPr>
        <p:txBody>
          <a:bodyPr lIns="0" tIns="0" rIns="0" bIns="0" rtlCol="0" anchor="t">
            <a:spAutoFit/>
          </a:bodyPr>
          <a:lstStyle/>
          <a:p>
            <a:pPr marL="724376" lvl="1" indent="-362188">
              <a:lnSpc>
                <a:spcPts val="4697"/>
              </a:lnSpc>
              <a:buFont typeface="Arial"/>
              <a:buChar char="•"/>
            </a:pPr>
            <a:r>
              <a:rPr lang="en-US" sz="3355" dirty="0">
                <a:solidFill>
                  <a:srgbClr val="000000"/>
                </a:solidFill>
                <a:latin typeface="Times New Roman" panose="02020603050405020304" pitchFamily="18" charset="0"/>
                <a:cs typeface="Times New Roman" panose="02020603050405020304" pitchFamily="18" charset="0"/>
              </a:rPr>
              <a:t> </a:t>
            </a:r>
            <a:r>
              <a:rPr lang="en-US" sz="3355" b="1" dirty="0">
                <a:solidFill>
                  <a:srgbClr val="000000"/>
                </a:solidFill>
                <a:latin typeface="Times New Roman" panose="02020603050405020304" pitchFamily="18" charset="0"/>
                <a:cs typeface="Times New Roman" panose="02020603050405020304" pitchFamily="18" charset="0"/>
              </a:rPr>
              <a:t>Remote Accessibility: </a:t>
            </a:r>
            <a:r>
              <a:rPr lang="en-US" sz="3355" dirty="0">
                <a:solidFill>
                  <a:srgbClr val="000000"/>
                </a:solidFill>
                <a:latin typeface="Times New Roman" panose="02020603050405020304" pitchFamily="18" charset="0"/>
                <a:cs typeface="Times New Roman" panose="02020603050405020304" pitchFamily="18" charset="0"/>
              </a:rPr>
              <a:t>Authorized personnel can access real-time  information from anywhere, enabling efficient coordination and communication among healthcare staff.</a:t>
            </a:r>
          </a:p>
        </p:txBody>
      </p:sp>
      <p:grpSp>
        <p:nvGrpSpPr>
          <p:cNvPr id="11" name="Group 11"/>
          <p:cNvGrpSpPr/>
          <p:nvPr/>
        </p:nvGrpSpPr>
        <p:grpSpPr>
          <a:xfrm>
            <a:off x="199518" y="2755899"/>
            <a:ext cx="551507" cy="551507"/>
            <a:chOff x="0" y="0"/>
            <a:chExt cx="735343" cy="735343"/>
          </a:xfrm>
        </p:grpSpPr>
        <p:grpSp>
          <p:nvGrpSpPr>
            <p:cNvPr id="12" name="Group 12"/>
            <p:cNvGrpSpPr/>
            <p:nvPr/>
          </p:nvGrpSpPr>
          <p:grpSpPr>
            <a:xfrm rot="-10800000">
              <a:off x="0" y="0"/>
              <a:ext cx="735343" cy="735343"/>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14" name="Group 14"/>
            <p:cNvGrpSpPr/>
            <p:nvPr/>
          </p:nvGrpSpPr>
          <p:grpSpPr>
            <a:xfrm rot="-10800000">
              <a:off x="269908" y="269908"/>
              <a:ext cx="195526" cy="195526"/>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16" name="Group 16"/>
          <p:cNvGrpSpPr/>
          <p:nvPr/>
        </p:nvGrpSpPr>
        <p:grpSpPr>
          <a:xfrm>
            <a:off x="199518" y="5448300"/>
            <a:ext cx="551507" cy="551507"/>
            <a:chOff x="0" y="0"/>
            <a:chExt cx="735343" cy="735343"/>
          </a:xfrm>
        </p:grpSpPr>
        <p:grpSp>
          <p:nvGrpSpPr>
            <p:cNvPr id="17" name="Group 17"/>
            <p:cNvGrpSpPr/>
            <p:nvPr/>
          </p:nvGrpSpPr>
          <p:grpSpPr>
            <a:xfrm rot="-10800000">
              <a:off x="0" y="0"/>
              <a:ext cx="735343" cy="735343"/>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19" name="Group 19"/>
            <p:cNvGrpSpPr/>
            <p:nvPr/>
          </p:nvGrpSpPr>
          <p:grpSpPr>
            <a:xfrm rot="-10800000">
              <a:off x="269908" y="269908"/>
              <a:ext cx="195526" cy="195526"/>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21" name="Group 21"/>
          <p:cNvGrpSpPr/>
          <p:nvPr/>
        </p:nvGrpSpPr>
        <p:grpSpPr>
          <a:xfrm>
            <a:off x="199518" y="7726395"/>
            <a:ext cx="551507" cy="551507"/>
            <a:chOff x="0" y="0"/>
            <a:chExt cx="735343" cy="735343"/>
          </a:xfrm>
        </p:grpSpPr>
        <p:grpSp>
          <p:nvGrpSpPr>
            <p:cNvPr id="22" name="Group 22"/>
            <p:cNvGrpSpPr/>
            <p:nvPr/>
          </p:nvGrpSpPr>
          <p:grpSpPr>
            <a:xfrm rot="-10800000">
              <a:off x="0" y="0"/>
              <a:ext cx="735343" cy="735343"/>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24" name="Group 24"/>
            <p:cNvGrpSpPr/>
            <p:nvPr/>
          </p:nvGrpSpPr>
          <p:grpSpPr>
            <a:xfrm rot="-10800000">
              <a:off x="269908" y="269908"/>
              <a:ext cx="195526" cy="195526"/>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252828"/>
          </a:xfrm>
          <a:prstGeom prst="rect">
            <a:avLst/>
          </a:prstGeom>
          <a:solidFill>
            <a:srgbClr val="FFB923"/>
          </a:solidFill>
        </p:spPr>
      </p:sp>
      <p:sp>
        <p:nvSpPr>
          <p:cNvPr id="3" name="Freeform 3"/>
          <p:cNvSpPr/>
          <p:nvPr/>
        </p:nvSpPr>
        <p:spPr>
          <a:xfrm>
            <a:off x="12840807" y="2252828"/>
            <a:ext cx="5447193" cy="3293309"/>
          </a:xfrm>
          <a:custGeom>
            <a:avLst/>
            <a:gdLst/>
            <a:ahLst/>
            <a:cxnLst/>
            <a:rect l="l" t="t" r="r" b="b"/>
            <a:pathLst>
              <a:path w="5447193" h="3293309">
                <a:moveTo>
                  <a:pt x="0" y="0"/>
                </a:moveTo>
                <a:lnTo>
                  <a:pt x="5447193" y="0"/>
                </a:lnTo>
                <a:lnTo>
                  <a:pt x="5447193" y="3293309"/>
                </a:lnTo>
                <a:lnTo>
                  <a:pt x="0" y="3293309"/>
                </a:lnTo>
                <a:lnTo>
                  <a:pt x="0" y="0"/>
                </a:lnTo>
                <a:close/>
              </a:path>
            </a:pathLst>
          </a:custGeom>
          <a:blipFill>
            <a:blip r:embed="rId2"/>
            <a:stretch>
              <a:fillRect t="-10247" b="-4626"/>
            </a:stretch>
          </a:blipFill>
        </p:spPr>
      </p:sp>
      <p:sp>
        <p:nvSpPr>
          <p:cNvPr id="4" name="TextBox 4"/>
          <p:cNvSpPr txBox="1"/>
          <p:nvPr/>
        </p:nvSpPr>
        <p:spPr>
          <a:xfrm>
            <a:off x="0" y="-159562"/>
            <a:ext cx="18288000" cy="1566544"/>
          </a:xfrm>
          <a:prstGeom prst="rect">
            <a:avLst/>
          </a:prstGeom>
        </p:spPr>
        <p:txBody>
          <a:bodyPr lIns="0" tIns="0" rIns="0" bIns="0" rtlCol="0" anchor="t">
            <a:spAutoFit/>
          </a:bodyPr>
          <a:lstStyle/>
          <a:p>
            <a:pPr marL="0" lvl="0" indent="0" algn="ctr">
              <a:lnSpc>
                <a:spcPts val="12880"/>
              </a:lnSpc>
              <a:spcBef>
                <a:spcPct val="0"/>
              </a:spcBef>
            </a:pPr>
            <a:r>
              <a:rPr lang="en-US" sz="9200" b="1" dirty="0">
                <a:solidFill>
                  <a:srgbClr val="000000"/>
                </a:solidFill>
                <a:latin typeface="Times New Roman" panose="02020603050405020304" pitchFamily="18" charset="0"/>
                <a:cs typeface="Times New Roman" panose="02020603050405020304" pitchFamily="18" charset="0"/>
              </a:rPr>
              <a:t>LIMITATIONS</a:t>
            </a:r>
          </a:p>
        </p:txBody>
      </p:sp>
      <p:sp>
        <p:nvSpPr>
          <p:cNvPr id="6" name="TextBox 6"/>
          <p:cNvSpPr txBox="1"/>
          <p:nvPr/>
        </p:nvSpPr>
        <p:spPr>
          <a:xfrm>
            <a:off x="0" y="2689224"/>
            <a:ext cx="10578655" cy="1824217"/>
          </a:xfrm>
          <a:prstGeom prst="rect">
            <a:avLst/>
          </a:prstGeom>
        </p:spPr>
        <p:txBody>
          <a:bodyPr lIns="0" tIns="0" rIns="0" bIns="0" rtlCol="0" anchor="t">
            <a:spAutoFit/>
          </a:bodyPr>
          <a:lstStyle/>
          <a:p>
            <a:pPr marL="755644" lvl="1" indent="-377822">
              <a:lnSpc>
                <a:spcPts val="4899"/>
              </a:lnSpc>
              <a:buFont typeface="Arial"/>
              <a:buChar char="•"/>
            </a:pPr>
            <a:r>
              <a:rPr lang="en-US" sz="3200" b="1" dirty="0">
                <a:solidFill>
                  <a:srgbClr val="000000"/>
                </a:solidFill>
                <a:latin typeface="Times New Roman" panose="02020603050405020304" pitchFamily="18" charset="0"/>
                <a:cs typeface="Times New Roman" panose="02020603050405020304" pitchFamily="18" charset="0"/>
              </a:rPr>
              <a:t>Data Integrity Risks:</a:t>
            </a:r>
            <a:r>
              <a:rPr lang="en-US" sz="3200" dirty="0">
                <a:solidFill>
                  <a:srgbClr val="000000"/>
                </a:solidFill>
                <a:latin typeface="Times New Roman" panose="02020603050405020304" pitchFamily="18" charset="0"/>
                <a:cs typeface="Times New Roman" panose="02020603050405020304" pitchFamily="18" charset="0"/>
              </a:rPr>
              <a:t> Ensuring the accuracy and integrity of biometric or RFID data poses challenges, leading to potential discrepancies in doctor availability information.</a:t>
            </a:r>
          </a:p>
        </p:txBody>
      </p:sp>
      <p:sp>
        <p:nvSpPr>
          <p:cNvPr id="7" name="TextBox 7"/>
          <p:cNvSpPr txBox="1"/>
          <p:nvPr/>
        </p:nvSpPr>
        <p:spPr>
          <a:xfrm>
            <a:off x="0" y="5076825"/>
            <a:ext cx="10578655" cy="1950662"/>
          </a:xfrm>
          <a:prstGeom prst="rect">
            <a:avLst/>
          </a:prstGeom>
        </p:spPr>
        <p:txBody>
          <a:bodyPr lIns="0" tIns="0" rIns="0" bIns="0" rtlCol="0" anchor="t">
            <a:spAutoFit/>
          </a:bodyPr>
          <a:lstStyle/>
          <a:p>
            <a:pPr marL="806315" lvl="1" indent="-403158">
              <a:lnSpc>
                <a:spcPts val="5228"/>
              </a:lnSpc>
              <a:buFont typeface="Arial"/>
              <a:buChar char="•"/>
            </a:pPr>
            <a:r>
              <a:rPr lang="en-US" sz="3200" b="1" dirty="0">
                <a:solidFill>
                  <a:srgbClr val="000000"/>
                </a:solidFill>
                <a:latin typeface="Times New Roman" panose="02020603050405020304" pitchFamily="18" charset="0"/>
                <a:cs typeface="Times New Roman" panose="02020603050405020304" pitchFamily="18" charset="0"/>
              </a:rPr>
              <a:t>Skill Gap: </a:t>
            </a:r>
            <a:r>
              <a:rPr lang="en-US" sz="3200" dirty="0">
                <a:solidFill>
                  <a:srgbClr val="000000"/>
                </a:solidFill>
                <a:latin typeface="Times New Roman" panose="02020603050405020304" pitchFamily="18" charset="0"/>
                <a:cs typeface="Times New Roman" panose="02020603050405020304" pitchFamily="18" charset="0"/>
              </a:rPr>
              <a:t>Operating and maintaining the system may require specialized skills, posing challenges in regions with limited technical expertise or training resources</a:t>
            </a:r>
            <a:r>
              <a:rPr lang="en-US" sz="3734" dirty="0">
                <a:solidFill>
                  <a:srgbClr val="000000"/>
                </a:solidFill>
                <a:latin typeface="Clear Sans"/>
              </a:rPr>
              <a:t>.</a:t>
            </a:r>
          </a:p>
        </p:txBody>
      </p:sp>
      <p:sp>
        <p:nvSpPr>
          <p:cNvPr id="8" name="TextBox 8"/>
          <p:cNvSpPr txBox="1"/>
          <p:nvPr/>
        </p:nvSpPr>
        <p:spPr>
          <a:xfrm>
            <a:off x="0" y="7610864"/>
            <a:ext cx="11855191" cy="1836657"/>
          </a:xfrm>
          <a:prstGeom prst="rect">
            <a:avLst/>
          </a:prstGeom>
        </p:spPr>
        <p:txBody>
          <a:bodyPr lIns="0" tIns="0" rIns="0" bIns="0" rtlCol="0" anchor="t">
            <a:spAutoFit/>
          </a:bodyPr>
          <a:lstStyle/>
          <a:p>
            <a:pPr marL="755644" lvl="1" indent="-377822">
              <a:lnSpc>
                <a:spcPts val="4899"/>
              </a:lnSpc>
              <a:buFont typeface="Arial"/>
              <a:buChar char="•"/>
            </a:pPr>
            <a:r>
              <a:rPr lang="en-US" sz="3200" b="1" dirty="0">
                <a:solidFill>
                  <a:srgbClr val="000000"/>
                </a:solidFill>
                <a:latin typeface="Times New Roman" panose="02020603050405020304" pitchFamily="18" charset="0"/>
                <a:cs typeface="Times New Roman" panose="02020603050405020304" pitchFamily="18" charset="0"/>
              </a:rPr>
              <a:t>Initial Investment: </a:t>
            </a:r>
            <a:r>
              <a:rPr lang="en-US" sz="3200" dirty="0">
                <a:solidFill>
                  <a:srgbClr val="000000"/>
                </a:solidFill>
                <a:latin typeface="Times New Roman" panose="02020603050405020304" pitchFamily="18" charset="0"/>
                <a:cs typeface="Times New Roman" panose="02020603050405020304" pitchFamily="18" charset="0"/>
              </a:rPr>
              <a:t>Implementing biometric or RFID systems, alongside the necessary infrastructure for cloud storage and IoT integration, requires a significant initial investment</a:t>
            </a:r>
            <a:r>
              <a:rPr lang="en-US" sz="3499" dirty="0">
                <a:solidFill>
                  <a:srgbClr val="000000"/>
                </a:solidFill>
                <a:latin typeface="Clear Sans"/>
              </a:rPr>
              <a:t>.</a:t>
            </a:r>
          </a:p>
        </p:txBody>
      </p:sp>
      <p:grpSp>
        <p:nvGrpSpPr>
          <p:cNvPr id="9" name="Group 9"/>
          <p:cNvGrpSpPr/>
          <p:nvPr/>
        </p:nvGrpSpPr>
        <p:grpSpPr>
          <a:xfrm>
            <a:off x="199518" y="2755899"/>
            <a:ext cx="551507" cy="551507"/>
            <a:chOff x="0" y="0"/>
            <a:chExt cx="735343" cy="735343"/>
          </a:xfrm>
        </p:grpSpPr>
        <p:grpSp>
          <p:nvGrpSpPr>
            <p:cNvPr id="10" name="Group 10"/>
            <p:cNvGrpSpPr/>
            <p:nvPr/>
          </p:nvGrpSpPr>
          <p:grpSpPr>
            <a:xfrm rot="-10800000">
              <a:off x="0" y="0"/>
              <a:ext cx="735343" cy="73534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12" name="Group 12"/>
            <p:cNvGrpSpPr/>
            <p:nvPr/>
          </p:nvGrpSpPr>
          <p:grpSpPr>
            <a:xfrm rot="-10800000">
              <a:off x="269908" y="269908"/>
              <a:ext cx="195526" cy="195526"/>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14" name="Group 14"/>
          <p:cNvGrpSpPr/>
          <p:nvPr/>
        </p:nvGrpSpPr>
        <p:grpSpPr>
          <a:xfrm>
            <a:off x="199518" y="5216719"/>
            <a:ext cx="551507" cy="551507"/>
            <a:chOff x="0" y="0"/>
            <a:chExt cx="735343" cy="735343"/>
          </a:xfrm>
        </p:grpSpPr>
        <p:grpSp>
          <p:nvGrpSpPr>
            <p:cNvPr id="15" name="Group 15"/>
            <p:cNvGrpSpPr/>
            <p:nvPr/>
          </p:nvGrpSpPr>
          <p:grpSpPr>
            <a:xfrm rot="-10800000">
              <a:off x="0" y="0"/>
              <a:ext cx="735343" cy="735343"/>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17" name="Group 17"/>
            <p:cNvGrpSpPr/>
            <p:nvPr/>
          </p:nvGrpSpPr>
          <p:grpSpPr>
            <a:xfrm rot="-10800000">
              <a:off x="269908" y="269908"/>
              <a:ext cx="195526" cy="195526"/>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grpSp>
        <p:nvGrpSpPr>
          <p:cNvPr id="19" name="Group 19"/>
          <p:cNvGrpSpPr/>
          <p:nvPr/>
        </p:nvGrpSpPr>
        <p:grpSpPr>
          <a:xfrm>
            <a:off x="199518" y="7753739"/>
            <a:ext cx="551507" cy="551507"/>
            <a:chOff x="0" y="0"/>
            <a:chExt cx="735343" cy="735343"/>
          </a:xfrm>
        </p:grpSpPr>
        <p:grpSp>
          <p:nvGrpSpPr>
            <p:cNvPr id="20" name="Group 20"/>
            <p:cNvGrpSpPr/>
            <p:nvPr/>
          </p:nvGrpSpPr>
          <p:grpSpPr>
            <a:xfrm rot="-10800000">
              <a:off x="0" y="0"/>
              <a:ext cx="735343" cy="735343"/>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p:spPr>
          </p:sp>
        </p:grpSp>
        <p:grpSp>
          <p:nvGrpSpPr>
            <p:cNvPr id="22" name="Group 22"/>
            <p:cNvGrpSpPr/>
            <p:nvPr/>
          </p:nvGrpSpPr>
          <p:grpSpPr>
            <a:xfrm rot="-10800000">
              <a:off x="269908" y="269908"/>
              <a:ext cx="195526" cy="195526"/>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902556"/>
          </a:xfrm>
          <a:prstGeom prst="rect">
            <a:avLst/>
          </a:prstGeom>
          <a:solidFill>
            <a:srgbClr val="FFB923"/>
          </a:solidFill>
        </p:spPr>
      </p:sp>
      <p:sp>
        <p:nvSpPr>
          <p:cNvPr id="3" name="Freeform 3"/>
          <p:cNvSpPr/>
          <p:nvPr/>
        </p:nvSpPr>
        <p:spPr>
          <a:xfrm>
            <a:off x="0" y="2932248"/>
            <a:ext cx="18288000" cy="7354752"/>
          </a:xfrm>
          <a:custGeom>
            <a:avLst/>
            <a:gdLst/>
            <a:ahLst/>
            <a:cxnLst/>
            <a:rect l="l" t="t" r="r" b="b"/>
            <a:pathLst>
              <a:path w="18288000" h="7354752">
                <a:moveTo>
                  <a:pt x="0" y="0"/>
                </a:moveTo>
                <a:lnTo>
                  <a:pt x="18288000" y="0"/>
                </a:lnTo>
                <a:lnTo>
                  <a:pt x="18288000" y="7354752"/>
                </a:lnTo>
                <a:lnTo>
                  <a:pt x="0" y="7354752"/>
                </a:lnTo>
                <a:lnTo>
                  <a:pt x="0" y="0"/>
                </a:lnTo>
                <a:close/>
              </a:path>
            </a:pathLst>
          </a:custGeom>
          <a:blipFill>
            <a:blip r:embed="rId2">
              <a:alphaModFix amt="21999"/>
            </a:blip>
            <a:stretch>
              <a:fillRect t="-32852" b="-32852"/>
            </a:stretch>
          </a:blipFill>
        </p:spPr>
      </p:sp>
      <p:sp>
        <p:nvSpPr>
          <p:cNvPr id="4" name="TextBox 4"/>
          <p:cNvSpPr txBox="1"/>
          <p:nvPr/>
        </p:nvSpPr>
        <p:spPr>
          <a:xfrm>
            <a:off x="1539012" y="4618264"/>
            <a:ext cx="15209976" cy="3278718"/>
          </a:xfrm>
          <a:prstGeom prst="rect">
            <a:avLst/>
          </a:prstGeom>
        </p:spPr>
        <p:txBody>
          <a:bodyPr lIns="0" tIns="0" rIns="0" bIns="0" rtlCol="0" anchor="t">
            <a:spAutoFit/>
          </a:bodyPr>
          <a:lstStyle/>
          <a:p>
            <a:pPr>
              <a:lnSpc>
                <a:spcPts val="5179"/>
              </a:lnSpc>
              <a:spcBef>
                <a:spcPct val="0"/>
              </a:spcBef>
            </a:pPr>
            <a:r>
              <a:rPr lang="en-US" sz="3699" dirty="0">
                <a:solidFill>
                  <a:srgbClr val="000000"/>
                </a:solidFill>
                <a:latin typeface="Times New Roman" panose="02020603050405020304" pitchFamily="18" charset="0"/>
                <a:cs typeface="Times New Roman" panose="02020603050405020304" pitchFamily="18" charset="0"/>
              </a:rPr>
              <a:t>In conclusion, the integration of biometric or RFID data with cloud storage offers a promising solution to enhance efficiency and effectiveness in accessing medical assistance. By leveraging real-time data and optimizing resource allocation, this methodology represents a significant step forward in improving healthcare delivery.</a:t>
            </a:r>
          </a:p>
        </p:txBody>
      </p:sp>
      <p:sp>
        <p:nvSpPr>
          <p:cNvPr id="5" name="TextBox 5"/>
          <p:cNvSpPr txBox="1"/>
          <p:nvPr/>
        </p:nvSpPr>
        <p:spPr>
          <a:xfrm>
            <a:off x="5544229" y="634993"/>
            <a:ext cx="7941469" cy="1566544"/>
          </a:xfrm>
          <a:prstGeom prst="rect">
            <a:avLst/>
          </a:prstGeom>
        </p:spPr>
        <p:txBody>
          <a:bodyPr lIns="0" tIns="0" rIns="0" bIns="0" rtlCol="0" anchor="t">
            <a:spAutoFit/>
          </a:bodyPr>
          <a:lstStyle/>
          <a:p>
            <a:pPr marL="0" lvl="0" indent="0" algn="ctr">
              <a:lnSpc>
                <a:spcPts val="12880"/>
              </a:lnSpc>
              <a:spcBef>
                <a:spcPct val="0"/>
              </a:spcBef>
            </a:pPr>
            <a:r>
              <a:rPr lang="en-US" sz="9200" b="1" dirty="0">
                <a:solidFill>
                  <a:srgbClr val="000000"/>
                </a:solidFill>
                <a:latin typeface="Times New Roman" panose="02020603050405020304" pitchFamily="18" charset="0"/>
                <a:cs typeface="Times New Roman" panose="02020603050405020304" pitchFamily="18" charset="0"/>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533</Words>
  <Application>Microsoft Office PowerPoint</Application>
  <PresentationFormat>Custom</PresentationFormat>
  <Paragraphs>67</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Clear Sans Bold</vt:lpstr>
      <vt:lpstr>Clear Sans Medium Italics</vt:lpstr>
      <vt:lpstr>Canva Sans Bold</vt:lpstr>
      <vt:lpstr>Clear Sans</vt:lpstr>
      <vt:lpstr>Arial</vt:lpstr>
      <vt:lpstr>Canva Sans</vt:lpstr>
      <vt:lpstr>Open Sans Bold</vt:lpstr>
      <vt:lpstr>Times New Roman</vt:lpstr>
      <vt:lpstr>Hammersmith One Bold</vt:lpstr>
      <vt:lpstr>Hammersmith One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[Original size] SMART HOSPITAL MANAGEMENT SYSTEM WITH IOT INTEGRATION</dc:title>
  <dc:creator>tharun neela</dc:creator>
  <cp:lastModifiedBy>tharun neela</cp:lastModifiedBy>
  <cp:revision>2</cp:revision>
  <dcterms:created xsi:type="dcterms:W3CDTF">2006-08-16T00:00:00Z</dcterms:created>
  <dcterms:modified xsi:type="dcterms:W3CDTF">2024-04-14T17:30:50Z</dcterms:modified>
  <dc:identifier>DAGAgIVMpjQ</dc:identifier>
</cp:coreProperties>
</file>